
<file path=[Content_Types].xml><?xml version="1.0" encoding="utf-8"?>
<Types xmlns="http://schemas.openxmlformats.org/package/2006/content-types">
  <Default Extension="jpeg" ContentType="image/jpeg"/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comments/comment1.xml" ContentType="application/vnd.openxmlformats-officedocument.presentationml.comment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2" r:id="rId3"/>
  </p:sldMasterIdLst>
  <p:notesMasterIdLst>
    <p:notesMasterId r:id="rId25"/>
  </p:notesMasterIdLst>
  <p:handoutMasterIdLst>
    <p:handoutMasterId r:id="rId26"/>
  </p:handoutMasterIdLst>
  <p:sldIdLst>
    <p:sldId id="605" r:id="rId4"/>
    <p:sldId id="601" r:id="rId5"/>
    <p:sldId id="553" r:id="rId6"/>
    <p:sldId id="579" r:id="rId7"/>
    <p:sldId id="270" r:id="rId8"/>
    <p:sldId id="582" r:id="rId9"/>
    <p:sldId id="602" r:id="rId10"/>
    <p:sldId id="569" r:id="rId11"/>
    <p:sldId id="606" r:id="rId12"/>
    <p:sldId id="557" r:id="rId13"/>
    <p:sldId id="583" r:id="rId14"/>
    <p:sldId id="573" r:id="rId15"/>
    <p:sldId id="603" r:id="rId16"/>
    <p:sldId id="580" r:id="rId17"/>
    <p:sldId id="574" r:id="rId18"/>
    <p:sldId id="586" r:id="rId19"/>
    <p:sldId id="585" r:id="rId20"/>
    <p:sldId id="570" r:id="rId21"/>
    <p:sldId id="577" r:id="rId22"/>
    <p:sldId id="566" r:id="rId23"/>
    <p:sldId id="584" r:id="rId24"/>
  </p:sldIdLst>
  <p:sldSz cx="9144000" cy="6858000" type="screen4x3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sz="2800" b="1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800" b="1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800" b="1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800" b="1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800" b="1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2800" b="1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sz="2800" b="1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sz="2800" b="1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sz="2800" b="1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王楠" initials="王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FFF99"/>
    <a:srgbClr val="99FFCC"/>
    <a:srgbClr val="0066FF"/>
    <a:srgbClr val="000066"/>
    <a:srgbClr val="003300"/>
    <a:srgbClr val="003399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7" autoAdjust="0"/>
    <p:restoredTop sz="93896" autoAdjust="0"/>
  </p:normalViewPr>
  <p:slideViewPr>
    <p:cSldViewPr snapToGrid="0">
      <p:cViewPr varScale="1">
        <p:scale>
          <a:sx n="86" d="100"/>
          <a:sy n="86" d="100"/>
        </p:scale>
        <p:origin x="571" y="62"/>
      </p:cViewPr>
      <p:guideLst>
        <p:guide orient="horz" pos="2160"/>
        <p:guide pos="285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2988" y="84"/>
      </p:cViewPr>
      <p:guideLst>
        <p:guide orient="horz" pos="2880"/>
        <p:guide pos="2143"/>
      </p:guideLst>
    </p:cSldViewPr>
  </p:notesViewPr>
  <p:gridSpacing cx="45005" cy="45005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0" Type="http://schemas.openxmlformats.org/officeDocument/2006/relationships/commentAuthors" Target="commentAuthors.xml"/><Relationship Id="rId3" Type="http://schemas.openxmlformats.org/officeDocument/2006/relationships/slideMaster" Target="slideMasters/slideMaster2.xml"/><Relationship Id="rId29" Type="http://schemas.openxmlformats.org/officeDocument/2006/relationships/tableStyles" Target="tableStyles.xml"/><Relationship Id="rId28" Type="http://schemas.openxmlformats.org/officeDocument/2006/relationships/viewProps" Target="viewProps.xml"/><Relationship Id="rId27" Type="http://schemas.openxmlformats.org/officeDocument/2006/relationships/presProps" Target="presProps.xml"/><Relationship Id="rId26" Type="http://schemas.openxmlformats.org/officeDocument/2006/relationships/handoutMaster" Target="handoutMasters/handoutMaster1.xml"/><Relationship Id="rId25" Type="http://schemas.openxmlformats.org/officeDocument/2006/relationships/notesMaster" Target="notesMasters/notesMaster1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11-22T22:48:22.025" idx="1">
    <p:pos x="5680" y="565"/>
    <p:text/>
  </p:cm>
</p:cmLst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8.wmf"/><Relationship Id="rId2" Type="http://schemas.openxmlformats.org/officeDocument/2006/relationships/image" Target="../media/image17.wmf"/><Relationship Id="rId1" Type="http://schemas.openxmlformats.org/officeDocument/2006/relationships/image" Target="../media/image16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l" eaLnBrk="1" hangingPunct="1">
              <a:defRPr sz="1200" b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defRPr sz="1200" b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072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l" eaLnBrk="1" hangingPunct="1">
              <a:defRPr sz="1200" b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072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r" eaLnBrk="1" hangingPunct="1">
              <a:defRPr sz="1200" b="0"/>
            </a:lvl1pPr>
          </a:lstStyle>
          <a:p>
            <a:fld id="{F4BD24FD-0E14-4616-9485-BC17B1359629}" type="slidenum">
              <a:rPr lang="en-US" altLang="zh-CN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1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l" eaLnBrk="1" hangingPunct="1">
              <a:defRPr sz="1200" b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9661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defRPr sz="1200" b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05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</a:ln>
        </p:spPr>
      </p:sp>
      <p:sp>
        <p:nvSpPr>
          <p:cNvPr id="19661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noProof="0"/>
              <a:t>单击此处编辑母版文本样式</a:t>
            </a:r>
            <a:endParaRPr lang="zh-CN" altLang="en-US" noProof="0"/>
          </a:p>
          <a:p>
            <a:pPr lvl="1"/>
            <a:r>
              <a:rPr lang="zh-CN" altLang="en-US" noProof="0"/>
              <a:t>第二级</a:t>
            </a:r>
            <a:endParaRPr lang="zh-CN" altLang="en-US" noProof="0"/>
          </a:p>
          <a:p>
            <a:pPr lvl="2"/>
            <a:r>
              <a:rPr lang="zh-CN" altLang="en-US" noProof="0"/>
              <a:t>第三级</a:t>
            </a:r>
            <a:endParaRPr lang="zh-CN" altLang="en-US" noProof="0"/>
          </a:p>
          <a:p>
            <a:pPr lvl="3"/>
            <a:r>
              <a:rPr lang="zh-CN" altLang="en-US" noProof="0"/>
              <a:t>第四级</a:t>
            </a:r>
            <a:endParaRPr lang="zh-CN" altLang="en-US" noProof="0"/>
          </a:p>
          <a:p>
            <a:pPr lvl="4"/>
            <a:r>
              <a:rPr lang="zh-CN" altLang="en-US" noProof="0"/>
              <a:t>第五级</a:t>
            </a:r>
            <a:endParaRPr lang="zh-CN" altLang="en-US" noProof="0"/>
          </a:p>
        </p:txBody>
      </p:sp>
      <p:sp>
        <p:nvSpPr>
          <p:cNvPr id="19661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l" eaLnBrk="1" hangingPunct="1">
              <a:defRPr sz="1200" b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9661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r" eaLnBrk="1" hangingPunct="1">
              <a:defRPr sz="1200" b="0"/>
            </a:lvl1pPr>
          </a:lstStyle>
          <a:p>
            <a:fld id="{44F4B4DA-476D-4AA8-BD94-D2E943BF8128}" type="slidenum">
              <a:rPr lang="en-US" altLang="zh-CN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-1" y="281998"/>
            <a:ext cx="5935287" cy="482773"/>
          </a:xfrm>
          <a:prstGeom prst="rect">
            <a:avLst/>
          </a:prstGeom>
        </p:spPr>
        <p:txBody>
          <a:bodyPr/>
          <a:lstStyle>
            <a:lvl1pPr algn="l">
              <a:defRPr sz="320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>
              <a:defRPr sz="240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2pPr>
            <a:lvl3pPr>
              <a:defRPr sz="240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3pPr>
            <a:lvl4pPr>
              <a:defRPr sz="240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4pPr>
            <a:lvl5pPr>
              <a:defRPr sz="240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6586538" y="612775"/>
            <a:ext cx="957262" cy="45720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953EA36B-2714-4430-A9C5-B18B33A24E35}" type="datetimeFigureOut">
              <a:rPr lang="zh-CN" altLang="en-US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5257800" y="612775"/>
            <a:ext cx="1325563" cy="45720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174038" y="1588"/>
            <a:ext cx="762000" cy="36671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>
              <a:defRPr>
                <a:latin typeface="Georgia" panose="02040502050405020303" pitchFamily="18" charset="0"/>
              </a:defRPr>
            </a:lvl1pPr>
          </a:lstStyle>
          <a:p>
            <a:fld id="{C1D3D456-E80A-41FB-B418-BE957977D6B2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53496" y="1101970"/>
            <a:ext cx="3383280" cy="877824"/>
          </a:xfrm>
          <a:prstGeom prst="rect">
            <a:avLst/>
          </a:prstGeom>
        </p:spPr>
        <p:txBody>
          <a:bodyPr anchor="b"/>
          <a:lstStyle>
            <a:lvl1pPr algn="l">
              <a:buNone/>
              <a:defRPr sz="1800" b="1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2"/>
          </p:nvPr>
        </p:nvSpPr>
        <p:spPr>
          <a:xfrm>
            <a:off x="5353496" y="2010727"/>
            <a:ext cx="3383280" cy="4617720"/>
          </a:xfrm>
          <a:prstGeom prst="rect">
            <a:avLst/>
          </a:prstGeom>
        </p:spPr>
        <p:txBody>
          <a:bodyPr/>
          <a:lstStyle>
            <a:lvl1pPr marL="8890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1"/>
          </p:nvPr>
        </p:nvSpPr>
        <p:spPr>
          <a:xfrm>
            <a:off x="152400" y="776287"/>
            <a:ext cx="5102352" cy="5852160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586538" y="612775"/>
            <a:ext cx="957262" cy="45720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1979B7EB-BD3E-4E2F-B173-9B57946E7129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5257800" y="612775"/>
            <a:ext cx="1325563" cy="45720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174038" y="1588"/>
            <a:ext cx="762000" cy="36671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>
              <a:defRPr>
                <a:latin typeface="Georgia" panose="02040502050405020303" pitchFamily="18" charset="0"/>
              </a:defRPr>
            </a:lvl1pPr>
          </a:lstStyle>
          <a:p>
            <a:fld id="{6D44C8AE-F9E6-4E29-9F21-52AAC67B2C0A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440434" y="1109160"/>
            <a:ext cx="586803" cy="4681637"/>
          </a:xfrm>
          <a:prstGeom prst="rect">
            <a:avLst/>
          </a:prstGeom>
        </p:spPr>
        <p:txBody>
          <a:bodyPr vert="vert270" lIns="45720" tIns="0" rIns="45720" anchor="t"/>
          <a:lstStyle>
            <a:lvl1pPr algn="ctr">
              <a:buNone/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403671" y="1143000"/>
            <a:ext cx="4572000" cy="4572000"/>
          </a:xfrm>
          <a:prstGeom prst="rect">
            <a:avLst/>
          </a:prstGeom>
          <a:solidFill>
            <a:srgbClr val="EAEAEA"/>
          </a:solidFill>
          <a:ln w="50800">
            <a:solidFill>
              <a:srgbClr val="FFFFFF"/>
            </a:solidFill>
            <a:miter lim="800000"/>
          </a:ln>
          <a:effectLst>
            <a:outerShdw blurRad="57150" dist="31750" dir="4800000" algn="tl" rotWithShape="0">
              <a:srgbClr val="000000">
                <a:alpha val="2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2540">
            <a:bevelT w="25400" h="19050"/>
            <a:contourClr>
              <a:srgbClr val="AEAEAE"/>
            </a:contourClr>
          </a:sp3d>
        </p:spPr>
        <p:txBody>
          <a:bodyPr/>
          <a:lstStyle>
            <a:lvl1pPr marL="0" indent="0">
              <a:buNone/>
              <a:defRPr sz="3200"/>
            </a:lvl1pPr>
          </a:lstStyle>
          <a:p>
            <a:pPr lvl="0"/>
            <a:r>
              <a:rPr lang="zh-CN" altLang="en-US" noProof="0"/>
              <a:t>单击图标添加图片</a:t>
            </a:r>
            <a:endParaRPr lang="en-US" noProof="0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88443" y="3274308"/>
            <a:ext cx="2590800" cy="2516489"/>
          </a:xfrm>
          <a:prstGeom prst="rect">
            <a:avLst/>
          </a:prstGeom>
        </p:spPr>
        <p:txBody>
          <a:bodyPr lIns="0" tIns="0" rIns="45720" anchor="t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3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586538" y="612775"/>
            <a:ext cx="957262" cy="45720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FB49000A-45DD-464A-9C5C-E3A9B1EF57CD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5257800" y="612775"/>
            <a:ext cx="1325563" cy="45720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174038" y="1588"/>
            <a:ext cx="762000" cy="36671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>
              <a:defRPr>
                <a:latin typeface="Georgia" panose="02040502050405020303" pitchFamily="18" charset="0"/>
              </a:defRPr>
            </a:lvl1pPr>
          </a:lstStyle>
          <a:p>
            <a:fld id="{CF1F2826-23F8-42F7-83CE-2C8008F86FD0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143000"/>
            <a:ext cx="8229600" cy="10668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249424"/>
            <a:ext cx="8229600" cy="432511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586538" y="612775"/>
            <a:ext cx="957262" cy="45720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AD7F4017-CCD9-4F0F-A15E-EF5B53ACAB28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5257800" y="612775"/>
            <a:ext cx="1325563" cy="45720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174038" y="1588"/>
            <a:ext cx="762000" cy="36671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>
              <a:defRPr>
                <a:latin typeface="Georgia" panose="02040502050405020303" pitchFamily="18" charset="0"/>
              </a:defRPr>
            </a:lvl1pPr>
          </a:lstStyle>
          <a:p>
            <a:fld id="{695243E4-C5DA-4C70-8EBD-744B004C6AAC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81800" y="1143000"/>
            <a:ext cx="1905000" cy="5486400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143000"/>
            <a:ext cx="6248400" cy="54864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586538" y="612775"/>
            <a:ext cx="957262" cy="45720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8FAECC88-547D-4099-B22C-ABFD77141A32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5257800" y="612775"/>
            <a:ext cx="1325563" cy="45720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174038" y="1588"/>
            <a:ext cx="762000" cy="36671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>
              <a:defRPr>
                <a:latin typeface="Georgia" panose="02040502050405020303" pitchFamily="18" charset="0"/>
              </a:defRPr>
            </a:lvl1pPr>
          </a:lstStyle>
          <a:p>
            <a:fld id="{04E3FDC2-52EB-4003-9584-074CE7C0C5E7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 flipV="1">
            <a:off x="5410200" y="3810000"/>
            <a:ext cx="3733800" cy="90488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矩形 4"/>
          <p:cNvSpPr/>
          <p:nvPr/>
        </p:nvSpPr>
        <p:spPr>
          <a:xfrm flipV="1">
            <a:off x="5410200" y="3897313"/>
            <a:ext cx="3733800" cy="192087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矩形 5"/>
          <p:cNvSpPr/>
          <p:nvPr/>
        </p:nvSpPr>
        <p:spPr>
          <a:xfrm flipV="1">
            <a:off x="5410200" y="4114800"/>
            <a:ext cx="3733800" cy="9525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" name="矩形 6"/>
          <p:cNvSpPr/>
          <p:nvPr/>
        </p:nvSpPr>
        <p:spPr>
          <a:xfrm flipV="1">
            <a:off x="5410200" y="4164013"/>
            <a:ext cx="1965325" cy="19050"/>
          </a:xfrm>
          <a:prstGeom prst="rect">
            <a:avLst/>
          </a:prstGeom>
          <a:solidFill>
            <a:schemeClr val="accent2">
              <a:alpha val="6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0" name="矩形 9"/>
          <p:cNvSpPr/>
          <p:nvPr/>
        </p:nvSpPr>
        <p:spPr>
          <a:xfrm flipV="1">
            <a:off x="5410200" y="4198938"/>
            <a:ext cx="1965325" cy="9525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 useBgFill="1">
        <p:nvSpPr>
          <p:cNvPr id="11" name="圆角矩形 10"/>
          <p:cNvSpPr/>
          <p:nvPr/>
        </p:nvSpPr>
        <p:spPr bwMode="white">
          <a:xfrm>
            <a:off x="5410200" y="3962400"/>
            <a:ext cx="3063875" cy="26988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 useBgFill="1">
        <p:nvSpPr>
          <p:cNvPr id="12" name="圆角矩形 11"/>
          <p:cNvSpPr/>
          <p:nvPr/>
        </p:nvSpPr>
        <p:spPr bwMode="white">
          <a:xfrm>
            <a:off x="7377113" y="4060825"/>
            <a:ext cx="1600200" cy="36513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3" name="矩形 12"/>
          <p:cNvSpPr/>
          <p:nvPr/>
        </p:nvSpPr>
        <p:spPr>
          <a:xfrm>
            <a:off x="0" y="3649663"/>
            <a:ext cx="9144000" cy="244475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4" name="矩形 13"/>
          <p:cNvSpPr/>
          <p:nvPr/>
        </p:nvSpPr>
        <p:spPr>
          <a:xfrm>
            <a:off x="0" y="3675063"/>
            <a:ext cx="9144000" cy="1412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5" name="矩形 14"/>
          <p:cNvSpPr/>
          <p:nvPr/>
        </p:nvSpPr>
        <p:spPr>
          <a:xfrm flipV="1">
            <a:off x="6413500" y="3643313"/>
            <a:ext cx="2730500" cy="24765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6" name="矩形 15"/>
          <p:cNvSpPr/>
          <p:nvPr/>
        </p:nvSpPr>
        <p:spPr>
          <a:xfrm>
            <a:off x="0" y="0"/>
            <a:ext cx="9144000" cy="3702050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" name="标题 7"/>
          <p:cNvSpPr>
            <a:spLocks noGrp="1"/>
          </p:cNvSpPr>
          <p:nvPr>
            <p:ph type="ctrTitle"/>
          </p:nvPr>
        </p:nvSpPr>
        <p:spPr>
          <a:xfrm>
            <a:off x="457200" y="2401887"/>
            <a:ext cx="8458200" cy="1470025"/>
          </a:xfrm>
          <a:prstGeom prst="rect">
            <a:avLst/>
          </a:prstGeom>
        </p:spPr>
        <p:txBody>
          <a:bodyPr anchor="b"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9" name="副标题 8"/>
          <p:cNvSpPr>
            <a:spLocks noGrp="1"/>
          </p:cNvSpPr>
          <p:nvPr>
            <p:ph type="subTitle" idx="1"/>
          </p:nvPr>
        </p:nvSpPr>
        <p:spPr>
          <a:xfrm>
            <a:off x="457200" y="3899938"/>
            <a:ext cx="4953000" cy="1752600"/>
          </a:xfrm>
          <a:prstGeom prst="rect">
            <a:avLst/>
          </a:prstGeom>
        </p:spPr>
        <p:txBody>
          <a:bodyPr/>
          <a:lstStyle>
            <a:lvl1pPr marL="64135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zh-CN" altLang="en-US"/>
              <a:t>单击此处编辑母版副标题样式</a:t>
            </a:r>
            <a:endParaRPr lang="en-US"/>
          </a:p>
        </p:txBody>
      </p:sp>
      <p:sp>
        <p:nvSpPr>
          <p:cNvPr id="17" name="日期占位符 27"/>
          <p:cNvSpPr>
            <a:spLocks noGrp="1"/>
          </p:cNvSpPr>
          <p:nvPr>
            <p:ph type="dt" sz="half" idx="10"/>
          </p:nvPr>
        </p:nvSpPr>
        <p:spPr>
          <a:xfrm>
            <a:off x="6705600" y="4206875"/>
            <a:ext cx="960438" cy="45720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93428832-E6A0-4D48-B9B7-A4AF4C99360D}" type="datetimeFigureOut">
              <a:rPr lang="zh-CN" altLang="en-US"/>
            </a:fld>
            <a:endParaRPr lang="zh-CN" altLang="en-US"/>
          </a:p>
        </p:txBody>
      </p:sp>
      <p:sp>
        <p:nvSpPr>
          <p:cNvPr id="18" name="页脚占位符 16"/>
          <p:cNvSpPr>
            <a:spLocks noGrp="1"/>
          </p:cNvSpPr>
          <p:nvPr>
            <p:ph type="ftr" sz="quarter" idx="11"/>
          </p:nvPr>
        </p:nvSpPr>
        <p:spPr>
          <a:xfrm>
            <a:off x="5410200" y="4205288"/>
            <a:ext cx="1295400" cy="45720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9" name="灯片编号占位符 28"/>
          <p:cNvSpPr>
            <a:spLocks noGrp="1"/>
          </p:cNvSpPr>
          <p:nvPr>
            <p:ph type="sldNum" sz="quarter" idx="12"/>
          </p:nvPr>
        </p:nvSpPr>
        <p:spPr>
          <a:xfrm>
            <a:off x="8320088" y="1588"/>
            <a:ext cx="747712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 algn="r">
              <a:defRPr>
                <a:solidFill>
                  <a:schemeClr val="bg1"/>
                </a:solidFill>
                <a:latin typeface="Georgia" panose="02040502050405020303" pitchFamily="18" charset="0"/>
              </a:defRPr>
            </a:lvl1pPr>
          </a:lstStyle>
          <a:p>
            <a:fld id="{90289C2D-2261-4C21-8D7D-B968D7568447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 flipV="1">
            <a:off x="5410200" y="3810000"/>
            <a:ext cx="3733800" cy="90488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矩形 4"/>
          <p:cNvSpPr/>
          <p:nvPr/>
        </p:nvSpPr>
        <p:spPr>
          <a:xfrm flipV="1">
            <a:off x="5410200" y="3897313"/>
            <a:ext cx="3733800" cy="192087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矩形 5"/>
          <p:cNvSpPr/>
          <p:nvPr/>
        </p:nvSpPr>
        <p:spPr>
          <a:xfrm flipV="1">
            <a:off x="5410200" y="4114800"/>
            <a:ext cx="3733800" cy="9525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" name="矩形 6"/>
          <p:cNvSpPr/>
          <p:nvPr/>
        </p:nvSpPr>
        <p:spPr>
          <a:xfrm flipV="1">
            <a:off x="5410200" y="4164013"/>
            <a:ext cx="1965325" cy="19050"/>
          </a:xfrm>
          <a:prstGeom prst="rect">
            <a:avLst/>
          </a:prstGeom>
          <a:solidFill>
            <a:schemeClr val="accent2">
              <a:alpha val="6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0" name="矩形 9"/>
          <p:cNvSpPr/>
          <p:nvPr/>
        </p:nvSpPr>
        <p:spPr>
          <a:xfrm flipV="1">
            <a:off x="5410200" y="4198938"/>
            <a:ext cx="1965325" cy="9525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 useBgFill="1">
        <p:nvSpPr>
          <p:cNvPr id="11" name="圆角矩形 10"/>
          <p:cNvSpPr/>
          <p:nvPr/>
        </p:nvSpPr>
        <p:spPr bwMode="white">
          <a:xfrm>
            <a:off x="5410200" y="3962400"/>
            <a:ext cx="3063875" cy="26988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 useBgFill="1">
        <p:nvSpPr>
          <p:cNvPr id="12" name="圆角矩形 11"/>
          <p:cNvSpPr/>
          <p:nvPr/>
        </p:nvSpPr>
        <p:spPr bwMode="white">
          <a:xfrm>
            <a:off x="7377113" y="4060825"/>
            <a:ext cx="1600200" cy="36513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3" name="矩形 12"/>
          <p:cNvSpPr/>
          <p:nvPr/>
        </p:nvSpPr>
        <p:spPr>
          <a:xfrm>
            <a:off x="0" y="3649663"/>
            <a:ext cx="9144000" cy="244475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4" name="矩形 13"/>
          <p:cNvSpPr/>
          <p:nvPr/>
        </p:nvSpPr>
        <p:spPr>
          <a:xfrm>
            <a:off x="0" y="3675063"/>
            <a:ext cx="9144000" cy="1412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5" name="矩形 14"/>
          <p:cNvSpPr/>
          <p:nvPr/>
        </p:nvSpPr>
        <p:spPr>
          <a:xfrm flipV="1">
            <a:off x="6413500" y="3643313"/>
            <a:ext cx="2730500" cy="24765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6" name="矩形 15"/>
          <p:cNvSpPr/>
          <p:nvPr/>
        </p:nvSpPr>
        <p:spPr>
          <a:xfrm>
            <a:off x="0" y="0"/>
            <a:ext cx="9144000" cy="3702050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" name="标题 7"/>
          <p:cNvSpPr>
            <a:spLocks noGrp="1"/>
          </p:cNvSpPr>
          <p:nvPr>
            <p:ph type="ctrTitle"/>
          </p:nvPr>
        </p:nvSpPr>
        <p:spPr>
          <a:xfrm>
            <a:off x="457200" y="2401887"/>
            <a:ext cx="8458200" cy="1470025"/>
          </a:xfrm>
          <a:prstGeom prst="rect">
            <a:avLst/>
          </a:prstGeom>
        </p:spPr>
        <p:txBody>
          <a:bodyPr anchor="b"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9" name="副标题 8"/>
          <p:cNvSpPr>
            <a:spLocks noGrp="1"/>
          </p:cNvSpPr>
          <p:nvPr>
            <p:ph type="subTitle" idx="1"/>
          </p:nvPr>
        </p:nvSpPr>
        <p:spPr>
          <a:xfrm>
            <a:off x="457200" y="3899938"/>
            <a:ext cx="4953000" cy="1752600"/>
          </a:xfrm>
          <a:prstGeom prst="rect">
            <a:avLst/>
          </a:prstGeom>
        </p:spPr>
        <p:txBody>
          <a:bodyPr/>
          <a:lstStyle>
            <a:lvl1pPr marL="64135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zh-CN" altLang="en-US"/>
              <a:t>单击此处编辑母版副标题样式</a:t>
            </a:r>
            <a:endParaRPr lang="en-US"/>
          </a:p>
        </p:txBody>
      </p:sp>
      <p:sp>
        <p:nvSpPr>
          <p:cNvPr id="17" name="日期占位符 27"/>
          <p:cNvSpPr>
            <a:spLocks noGrp="1"/>
          </p:cNvSpPr>
          <p:nvPr>
            <p:ph type="dt" sz="half" idx="10"/>
          </p:nvPr>
        </p:nvSpPr>
        <p:spPr>
          <a:xfrm>
            <a:off x="6705600" y="4206875"/>
            <a:ext cx="960438" cy="45720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93428832-E6A0-4D48-B9B7-A4AF4C99360D}" type="datetimeFigureOut">
              <a:rPr lang="zh-CN" altLang="en-US"/>
            </a:fld>
            <a:endParaRPr lang="zh-CN" altLang="en-US"/>
          </a:p>
        </p:txBody>
      </p:sp>
      <p:sp>
        <p:nvSpPr>
          <p:cNvPr id="18" name="页脚占位符 16"/>
          <p:cNvSpPr>
            <a:spLocks noGrp="1"/>
          </p:cNvSpPr>
          <p:nvPr>
            <p:ph type="ftr" sz="quarter" idx="11"/>
          </p:nvPr>
        </p:nvSpPr>
        <p:spPr>
          <a:xfrm>
            <a:off x="5410200" y="4205288"/>
            <a:ext cx="1295400" cy="45720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9" name="灯片编号占位符 28"/>
          <p:cNvSpPr>
            <a:spLocks noGrp="1"/>
          </p:cNvSpPr>
          <p:nvPr>
            <p:ph type="sldNum" sz="quarter" idx="12"/>
          </p:nvPr>
        </p:nvSpPr>
        <p:spPr>
          <a:xfrm>
            <a:off x="8320088" y="1588"/>
            <a:ext cx="747712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 algn="r">
              <a:defRPr>
                <a:solidFill>
                  <a:schemeClr val="bg1"/>
                </a:solidFill>
                <a:latin typeface="Georgia" panose="02040502050405020303" pitchFamily="18" charset="0"/>
              </a:defRPr>
            </a:lvl1pPr>
          </a:lstStyle>
          <a:p>
            <a:fld id="{90289C2D-2261-4C21-8D7D-B968D7568447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143000"/>
            <a:ext cx="8229600" cy="10668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2249424"/>
            <a:ext cx="8229600" cy="43251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586538" y="612775"/>
            <a:ext cx="957262" cy="45720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879D4B39-7877-46C6-A6F8-6C58AA362991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5257800" y="612775"/>
            <a:ext cx="1325563" cy="45720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174038" y="1588"/>
            <a:ext cx="762000" cy="36671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>
              <a:defRPr>
                <a:latin typeface="Georgia" panose="02040502050405020303" pitchFamily="18" charset="0"/>
              </a:defRPr>
            </a:lvl1pPr>
          </a:lstStyle>
          <a:p>
            <a:fld id="{C0B9E6CE-EFBC-4571-AA3E-75A7D091C4B8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4"/>
          <p:cNvSpPr>
            <a:spLocks noGrp="1"/>
          </p:cNvSpPr>
          <p:nvPr>
            <p:ph type="ftr" sz="quarter" idx="10"/>
          </p:nvPr>
        </p:nvSpPr>
        <p:spPr>
          <a:xfrm>
            <a:off x="5257800" y="612775"/>
            <a:ext cx="1325563" cy="45720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dirty="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灯片编号占位符 5"/>
          <p:cNvSpPr>
            <a:spLocks noGrp="1"/>
          </p:cNvSpPr>
          <p:nvPr>
            <p:ph type="sldNum" sz="quarter" idx="11"/>
          </p:nvPr>
        </p:nvSpPr>
        <p:spPr>
          <a:xfrm>
            <a:off x="8174038" y="1588"/>
            <a:ext cx="762000" cy="36671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>
              <a:defRPr>
                <a:latin typeface="Georgia" panose="02040502050405020303" pitchFamily="18" charset="0"/>
              </a:defRPr>
            </a:lvl1pPr>
          </a:lstStyle>
          <a:p>
            <a:fld id="{ED344567-81E7-4DB9-B67E-A47C7F5AD3E4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143000"/>
            <a:ext cx="8229600" cy="10668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2249424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2249424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586538" y="612775"/>
            <a:ext cx="957262" cy="45720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E00A5EE0-2007-4B86-A650-F79A1AD2FFB4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5257800" y="612775"/>
            <a:ext cx="1325563" cy="45720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174038" y="1588"/>
            <a:ext cx="762000" cy="36671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>
              <a:defRPr>
                <a:latin typeface="Georgia" panose="02040502050405020303" pitchFamily="18" charset="0"/>
              </a:defRPr>
            </a:lvl1pPr>
          </a:lstStyle>
          <a:p>
            <a:fld id="{FE5F397B-84E9-4473-9A4E-D5B3C2171125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000" y="1143000"/>
            <a:ext cx="8382000" cy="1069848"/>
          </a:xfrm>
          <a:prstGeom prst="rect">
            <a:avLst/>
          </a:prstGeom>
        </p:spPr>
        <p:txBody>
          <a:bodyPr anchor="ctr"/>
          <a:lstStyle>
            <a:lvl1pPr>
              <a:defRPr sz="4000" b="0" i="0" cap="none" baseline="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81000" y="2244970"/>
            <a:ext cx="4041648" cy="457200"/>
          </a:xfrm>
          <a:prstGeom prst="rect">
            <a:avLst/>
          </a:prstGeo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3"/>
          </p:nvPr>
        </p:nvSpPr>
        <p:spPr>
          <a:xfrm>
            <a:off x="4721225" y="2244970"/>
            <a:ext cx="4041775" cy="457200"/>
          </a:xfrm>
          <a:prstGeom prst="rect">
            <a:avLst/>
          </a:prstGeo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2"/>
          </p:nvPr>
        </p:nvSpPr>
        <p:spPr>
          <a:xfrm>
            <a:off x="381000" y="2708519"/>
            <a:ext cx="4041648" cy="38862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718304" y="2708519"/>
            <a:ext cx="4041775" cy="38862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7" name="日期占位符 25"/>
          <p:cNvSpPr>
            <a:spLocks noGrp="1"/>
          </p:cNvSpPr>
          <p:nvPr>
            <p:ph type="dt" sz="half" idx="10"/>
          </p:nvPr>
        </p:nvSpPr>
        <p:spPr>
          <a:xfrm>
            <a:off x="6586538" y="612775"/>
            <a:ext cx="957262" cy="457200"/>
          </a:xfrm>
          <a:prstGeom prst="rect">
            <a:avLst/>
          </a:prstGeom>
        </p:spPr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2FCF5F28-38AD-4B10-B762-2768EEDDFCDB}" type="datetimeFigureOut">
              <a:rPr lang="zh-CN" altLang="en-US"/>
            </a:fld>
            <a:endParaRPr lang="zh-CN" altLang="en-US"/>
          </a:p>
        </p:txBody>
      </p:sp>
      <p:sp>
        <p:nvSpPr>
          <p:cNvPr id="8" name="灯片编号占位符 26"/>
          <p:cNvSpPr>
            <a:spLocks noGrp="1"/>
          </p:cNvSpPr>
          <p:nvPr>
            <p:ph type="sldNum" sz="quarter" idx="11"/>
          </p:nvPr>
        </p:nvSpPr>
        <p:spPr>
          <a:xfrm>
            <a:off x="8174038" y="1588"/>
            <a:ext cx="762000" cy="36671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>
              <a:defRPr>
                <a:latin typeface="Georgia" panose="02040502050405020303" pitchFamily="18" charset="0"/>
              </a:defRPr>
            </a:lvl1pPr>
          </a:lstStyle>
          <a:p>
            <a:fld id="{B00A39BA-2A70-416F-8A3C-3505EC6DABBE}" type="slidenum">
              <a:rPr lang="zh-CN" altLang="en-US"/>
            </a:fld>
            <a:endParaRPr lang="zh-CN" altLang="en-US"/>
          </a:p>
        </p:txBody>
      </p:sp>
      <p:sp>
        <p:nvSpPr>
          <p:cNvPr id="9" name="页脚占位符 27"/>
          <p:cNvSpPr>
            <a:spLocks noGrp="1"/>
          </p:cNvSpPr>
          <p:nvPr>
            <p:ph type="ftr" sz="quarter" idx="12"/>
          </p:nvPr>
        </p:nvSpPr>
        <p:spPr>
          <a:xfrm>
            <a:off x="5257800" y="612775"/>
            <a:ext cx="1325563" cy="457200"/>
          </a:xfrm>
          <a:prstGeom prst="rect">
            <a:avLst/>
          </a:prstGeom>
        </p:spPr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143000"/>
            <a:ext cx="8229600" cy="1069848"/>
          </a:xfrm>
          <a:prstGeom prst="rect">
            <a:avLst/>
          </a:prstGeom>
        </p:spPr>
        <p:txBody>
          <a:bodyPr anchor="ctr"/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6583363" y="612775"/>
            <a:ext cx="957262" cy="45720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A95B9D81-E3EF-4F82-95A2-23CBF6FD89AE}" type="datetimeFigureOut">
              <a:rPr lang="zh-CN" altLang="en-US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5257800" y="612775"/>
            <a:ext cx="1325563" cy="45720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174038" y="1588"/>
            <a:ext cx="762000" cy="36671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>
              <a:defRPr>
                <a:latin typeface="Georgia" panose="02040502050405020303" pitchFamily="18" charset="0"/>
              </a:defRPr>
            </a:lvl1pPr>
          </a:lstStyle>
          <a:p>
            <a:fld id="{4E4F6293-2D0B-476B-A11A-C8B2E025F771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7" Type="http://schemas.openxmlformats.org/officeDocument/2006/relationships/theme" Target="../theme/theme1.xml"/><Relationship Id="rId6" Type="http://schemas.openxmlformats.org/officeDocument/2006/relationships/image" Target="../media/image3.jpeg"/><Relationship Id="rId5" Type="http://schemas.openxmlformats.org/officeDocument/2006/relationships/image" Target="../media/image2.jpeg"/><Relationship Id="rId4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2.xml"/><Relationship Id="rId8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0.xml"/><Relationship Id="rId6" Type="http://schemas.openxmlformats.org/officeDocument/2006/relationships/slideLayout" Target="../slideLayouts/slideLayout9.xml"/><Relationship Id="rId5" Type="http://schemas.openxmlformats.org/officeDocument/2006/relationships/slideLayout" Target="../slideLayouts/slideLayout8.xml"/><Relationship Id="rId4" Type="http://schemas.openxmlformats.org/officeDocument/2006/relationships/slideLayout" Target="../slideLayouts/slideLayout7.xml"/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2" Type="http://schemas.openxmlformats.org/officeDocument/2006/relationships/theme" Target="../theme/theme2.xml"/><Relationship Id="rId11" Type="http://schemas.openxmlformats.org/officeDocument/2006/relationships/slideLayout" Target="../slideLayouts/slideLayout14.xml"/><Relationship Id="rId10" Type="http://schemas.openxmlformats.org/officeDocument/2006/relationships/slideLayout" Target="../slideLayouts/slideLayout13.xml"/><Relationship Id="rId1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3" descr="橫-DOWN"/>
          <p:cNvPicPr>
            <a:picLocks noChangeAspect="1"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6669088"/>
            <a:ext cx="9144000" cy="20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4" descr="橫-UP-M"/>
          <p:cNvPicPr>
            <a:picLocks noChangeAspect="1" noChangeArrowheads="1"/>
          </p:cNvPicPr>
          <p:nvPr userDrawn="1"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0"/>
            <a:ext cx="9142413" cy="149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8" name="Rectangle 6"/>
          <p:cNvSpPr>
            <a:spLocks noChangeArrowheads="1"/>
          </p:cNvSpPr>
          <p:nvPr userDrawn="1"/>
        </p:nvSpPr>
        <p:spPr bwMode="auto">
          <a:xfrm>
            <a:off x="-1588" y="809625"/>
            <a:ext cx="9144001" cy="71438"/>
          </a:xfrm>
          <a:prstGeom prst="rect">
            <a:avLst/>
          </a:prstGeom>
          <a:gradFill rotWithShape="1">
            <a:gsLst>
              <a:gs pos="0">
                <a:srgbClr val="536F8B"/>
              </a:gs>
              <a:gs pos="50000">
                <a:srgbClr val="99CCFF"/>
              </a:gs>
              <a:gs pos="100000">
                <a:srgbClr val="536F8B"/>
              </a:gs>
            </a:gsLst>
            <a:lin ang="5400000" scaled="1"/>
          </a:gradFill>
          <a:ln>
            <a:noFill/>
          </a:ln>
          <a:effectLst/>
        </p:spPr>
        <p:txBody>
          <a:bodyPr wrap="none" anchor="ctr"/>
          <a:lstStyle>
            <a:lvl1pPr algn="ctr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zh-CN" altLang="en-US"/>
          </a:p>
        </p:txBody>
      </p:sp>
      <p:pic>
        <p:nvPicPr>
          <p:cNvPr id="1029" name="图片 2"/>
          <p:cNvPicPr>
            <a:picLocks noChangeAspect="1" noChangeArrowheads="1"/>
          </p:cNvPicPr>
          <p:nvPr userDrawn="1"/>
        </p:nvPicPr>
        <p:blipFill>
          <a:blip r:embed="rId6" cstate="print"/>
          <a:srcRect l="6078" t="35994" r="3163" b="36443"/>
          <a:stretch>
            <a:fillRect/>
          </a:stretch>
        </p:blipFill>
        <p:spPr bwMode="auto">
          <a:xfrm>
            <a:off x="7007225" y="149225"/>
            <a:ext cx="2136775" cy="649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/>
          <p:cNvSpPr/>
          <p:nvPr userDrawn="1"/>
        </p:nvSpPr>
        <p:spPr>
          <a:xfrm>
            <a:off x="0" y="0"/>
            <a:ext cx="9144000" cy="642918"/>
          </a:xfrm>
          <a:prstGeom prst="rect">
            <a:avLst/>
          </a:prstGeom>
          <a:solidFill>
            <a:srgbClr val="267D92">
              <a:alpha val="76863"/>
            </a:srgbClr>
          </a:solidFill>
          <a:ln>
            <a:noFill/>
          </a:ln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8" name="矩形 27"/>
          <p:cNvSpPr/>
          <p:nvPr/>
        </p:nvSpPr>
        <p:spPr>
          <a:xfrm>
            <a:off x="0" y="6824663"/>
            <a:ext cx="9144000" cy="84137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0" name="矩形 29"/>
          <p:cNvSpPr/>
          <p:nvPr/>
        </p:nvSpPr>
        <p:spPr>
          <a:xfrm>
            <a:off x="0" y="6765925"/>
            <a:ext cx="9144000" cy="92075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1" name="矩形 30"/>
          <p:cNvSpPr/>
          <p:nvPr/>
        </p:nvSpPr>
        <p:spPr>
          <a:xfrm flipV="1">
            <a:off x="5410200" y="6818313"/>
            <a:ext cx="3733800" cy="92075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5" name="矩形 34"/>
          <p:cNvSpPr/>
          <p:nvPr/>
        </p:nvSpPr>
        <p:spPr bwMode="invGray">
          <a:xfrm>
            <a:off x="9085263" y="-1588"/>
            <a:ext cx="57150" cy="620713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36" name="矩形 35"/>
          <p:cNvSpPr/>
          <p:nvPr/>
        </p:nvSpPr>
        <p:spPr bwMode="invGray">
          <a:xfrm>
            <a:off x="9043988" y="-1588"/>
            <a:ext cx="28575" cy="620713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37" name="矩形 36"/>
          <p:cNvSpPr/>
          <p:nvPr/>
        </p:nvSpPr>
        <p:spPr bwMode="invGray">
          <a:xfrm>
            <a:off x="9024938" y="-1588"/>
            <a:ext cx="9525" cy="620713"/>
          </a:xfrm>
          <a:prstGeom prst="rect">
            <a:avLst/>
          </a:prstGeom>
          <a:solidFill>
            <a:srgbClr val="FFFFFF">
              <a:alpha val="6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8" name="矩形 37"/>
          <p:cNvSpPr/>
          <p:nvPr/>
        </p:nvSpPr>
        <p:spPr bwMode="invGray">
          <a:xfrm>
            <a:off x="8975725" y="-1588"/>
            <a:ext cx="26988" cy="620713"/>
          </a:xfrm>
          <a:prstGeom prst="rect">
            <a:avLst/>
          </a:prstGeom>
          <a:solidFill>
            <a:srgbClr val="FFFFFF">
              <a:alpha val="4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9" name="矩形 38"/>
          <p:cNvSpPr/>
          <p:nvPr/>
        </p:nvSpPr>
        <p:spPr bwMode="invGray">
          <a:xfrm>
            <a:off x="8915400" y="0"/>
            <a:ext cx="55563" cy="585788"/>
          </a:xfrm>
          <a:prstGeom prst="rect">
            <a:avLst/>
          </a:prstGeom>
          <a:solidFill>
            <a:srgbClr val="FFFFFF">
              <a:alpha val="2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0" name="矩形 39"/>
          <p:cNvSpPr/>
          <p:nvPr/>
        </p:nvSpPr>
        <p:spPr bwMode="invGray">
          <a:xfrm>
            <a:off x="8874125" y="0"/>
            <a:ext cx="7938" cy="585788"/>
          </a:xfrm>
          <a:prstGeom prst="rect">
            <a:avLst/>
          </a:prstGeom>
          <a:solidFill>
            <a:srgbClr val="FFFFFF">
              <a:alpha val="30196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54" r:id="rId2"/>
    <p:sldLayoutId id="2147483655" r:id="rId3"/>
    <p:sldLayoutId id="2147483656" r:id="rId4"/>
    <p:sldLayoutId id="2147483657" r:id="rId5"/>
    <p:sldLayoutId id="2147483658" r:id="rId6"/>
    <p:sldLayoutId id="2147483659" r:id="rId7"/>
    <p:sldLayoutId id="2147483660" r:id="rId8"/>
    <p:sldLayoutId id="2147483661" r:id="rId9"/>
    <p:sldLayoutId id="2147483662" r:id="rId10"/>
    <p:sldLayoutId id="2147483663" r:id="rId11"/>
  </p:sldLayoutIdLst>
  <p:txStyles>
    <p:titleStyle>
      <a:lvl1pPr algn="l" rtl="0" fontAlgn="base">
        <a:spcBef>
          <a:spcPct val="0"/>
        </a:spcBef>
        <a:spcAft>
          <a:spcPct val="0"/>
        </a:spcAft>
        <a:defRPr sz="40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rebuchet MS" panose="020B0603020202020204" pitchFamily="34" charset="0"/>
          <a:ea typeface="方正姚体" panose="02010601030101010101" pitchFamily="2" charset="-122"/>
        </a:defRPr>
      </a:lvl2pPr>
      <a:lvl3pPr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rebuchet MS" panose="020B0603020202020204" pitchFamily="34" charset="0"/>
          <a:ea typeface="方正姚体" panose="02010601030101010101" pitchFamily="2" charset="-122"/>
        </a:defRPr>
      </a:lvl3pPr>
      <a:lvl4pPr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rebuchet MS" panose="020B0603020202020204" pitchFamily="34" charset="0"/>
          <a:ea typeface="方正姚体" panose="02010601030101010101" pitchFamily="2" charset="-122"/>
        </a:defRPr>
      </a:lvl4pPr>
      <a:lvl5pPr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rebuchet MS" panose="020B0603020202020204" pitchFamily="34" charset="0"/>
          <a:ea typeface="方正姚体" panose="02010601030101010101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rebuchet MS" panose="020B0603020202020204" pitchFamily="34" charset="0"/>
          <a:ea typeface="方正姚体" panose="02010601030101010101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rebuchet MS" panose="020B0603020202020204" pitchFamily="34" charset="0"/>
          <a:ea typeface="方正姚体" panose="02010601030101010101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rebuchet MS" panose="020B0603020202020204" pitchFamily="34" charset="0"/>
          <a:ea typeface="方正姚体" panose="02010601030101010101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rebuchet MS" panose="020B0603020202020204" pitchFamily="34" charset="0"/>
          <a:ea typeface="方正姚体" panose="02010601030101010101" pitchFamily="2" charset="-122"/>
        </a:defRPr>
      </a:lvl9pPr>
    </p:titleStyle>
    <p:bodyStyle>
      <a:lvl1pPr marL="365125" indent="-255905" algn="l" rtl="0" fontAlgn="base">
        <a:spcBef>
          <a:spcPts val="300"/>
        </a:spcBef>
        <a:spcAft>
          <a:spcPct val="0"/>
        </a:spcAft>
        <a:buClr>
          <a:srgbClr val="A04DA3"/>
        </a:buClr>
        <a:buFont typeface="Georgia" panose="02040502050405020303" pitchFamily="18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57225" indent="-246380" algn="l" rtl="0" fontAlgn="base">
        <a:spcBef>
          <a:spcPts val="300"/>
        </a:spcBef>
        <a:spcAft>
          <a:spcPct val="0"/>
        </a:spcAft>
        <a:buClr>
          <a:schemeClr val="accent2"/>
        </a:buClr>
        <a:buFont typeface="Georgia" panose="02040502050405020303" pitchFamily="18" charset="0"/>
        <a:buChar char="▫"/>
        <a:defRPr sz="2600" kern="1200">
          <a:solidFill>
            <a:schemeClr val="accent2"/>
          </a:solidFill>
          <a:latin typeface="+mn-lt"/>
          <a:ea typeface="+mn-ea"/>
          <a:cs typeface="+mn-cs"/>
        </a:defRPr>
      </a:lvl2pPr>
      <a:lvl3pPr marL="922655" indent="-219075" algn="l" rtl="0" fontAlgn="base">
        <a:spcBef>
          <a:spcPts val="300"/>
        </a:spcBef>
        <a:spcAft>
          <a:spcPct val="0"/>
        </a:spcAft>
        <a:buClr>
          <a:schemeClr val="accent1"/>
        </a:buClr>
        <a:buFont typeface="Wingdings 2" panose="05020102010507070707" pitchFamily="18" charset="2"/>
        <a:buChar char=""/>
        <a:defRPr sz="24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179830" indent="-200025" algn="l" rtl="0" fontAlgn="base">
        <a:spcBef>
          <a:spcPts val="300"/>
        </a:spcBef>
        <a:spcAft>
          <a:spcPct val="0"/>
        </a:spcAft>
        <a:buClr>
          <a:schemeClr val="accent1"/>
        </a:buClr>
        <a:buFont typeface="Wingdings 2" panose="05020102010507070707" pitchFamily="18" charset="2"/>
        <a:buChar char=""/>
        <a:defRPr sz="22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389380" indent="-182880" algn="l" rtl="0" fontAlgn="base">
        <a:spcBef>
          <a:spcPts val="300"/>
        </a:spcBef>
        <a:spcAft>
          <a:spcPct val="0"/>
        </a:spcAft>
        <a:buClr>
          <a:srgbClr val="A04DA3"/>
        </a:buClr>
        <a:buFont typeface="Georgia" panose="02040502050405020303" pitchFamily="18" charset="0"/>
        <a:buChar char="▫"/>
        <a:defRPr sz="2000" kern="1200">
          <a:solidFill>
            <a:srgbClr val="A04DA3"/>
          </a:solidFill>
          <a:latin typeface="+mn-lt"/>
          <a:ea typeface="+mn-ea"/>
          <a:cs typeface="+mn-cs"/>
        </a:defRPr>
      </a:lvl5pPr>
      <a:lvl6pPr marL="1609090" indent="-182880" algn="l" rtl="0" eaLnBrk="1" latinLnBrk="0" hangingPunct="1">
        <a:spcBef>
          <a:spcPts val="300"/>
        </a:spcBef>
        <a:buClr>
          <a:schemeClr val="accent3"/>
        </a:buClr>
        <a:buFont typeface="Georgia" panose="02040502050405020303"/>
        <a:buChar char="▫"/>
        <a:defRPr kumimoji="0" sz="1800" kern="1200">
          <a:solidFill>
            <a:schemeClr val="accent3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chemeClr val="accent3"/>
        </a:buClr>
        <a:buFont typeface="Georgia" panose="02040502050405020303"/>
        <a:buChar char="▫"/>
        <a:defRPr kumimoji="0" sz="1600" kern="1200">
          <a:solidFill>
            <a:schemeClr val="accent3"/>
          </a:solidFill>
          <a:latin typeface="+mn-lt"/>
          <a:ea typeface="+mn-ea"/>
          <a:cs typeface="+mn-cs"/>
        </a:defRPr>
      </a:lvl7pPr>
      <a:lvl8pPr marL="2030095" indent="-182880" algn="l" rtl="0" eaLnBrk="1" latinLnBrk="0" hangingPunct="1">
        <a:spcBef>
          <a:spcPts val="300"/>
        </a:spcBef>
        <a:buClr>
          <a:schemeClr val="accent3"/>
        </a:buClr>
        <a:buFont typeface="Georgia" panose="02040502050405020303"/>
        <a:buChar char="◦"/>
        <a:defRPr kumimoji="0" sz="1500" kern="1200">
          <a:solidFill>
            <a:schemeClr val="accent3"/>
          </a:solidFill>
          <a:latin typeface="+mn-lt"/>
          <a:ea typeface="+mn-ea"/>
          <a:cs typeface="+mn-cs"/>
        </a:defRPr>
      </a:lvl8pPr>
      <a:lvl9pPr marL="2240280" indent="-182880" algn="l" rtl="0" eaLnBrk="1" latinLnBrk="0" hangingPunct="1">
        <a:spcBef>
          <a:spcPts val="300"/>
        </a:spcBef>
        <a:buClr>
          <a:schemeClr val="accent3"/>
        </a:buClr>
        <a:buFont typeface="Georgia" panose="02040502050405020303"/>
        <a:buChar char="◦"/>
        <a:defRPr kumimoji="0" sz="1400" kern="1200" baseline="0">
          <a:solidFill>
            <a:schemeClr val="accent3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3.v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7.png"/><Relationship Id="rId3" Type="http://schemas.openxmlformats.org/officeDocument/2006/relationships/oleObject" Target="../embeddings/oleObject6.bin"/><Relationship Id="rId2" Type="http://schemas.openxmlformats.org/officeDocument/2006/relationships/image" Target="../media/image26.png"/><Relationship Id="rId1" Type="http://schemas.openxmlformats.org/officeDocument/2006/relationships/oleObject" Target="../embeddings/oleObject5.bin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7.png"/><Relationship Id="rId1" Type="http://schemas.openxmlformats.org/officeDocument/2006/relationships/image" Target="../media/image36.jpe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4.v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9.wmf"/><Relationship Id="rId2" Type="http://schemas.openxmlformats.org/officeDocument/2006/relationships/oleObject" Target="../embeddings/oleObject7.bin"/><Relationship Id="rId1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1.vml"/><Relationship Id="rId7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image" Target="../media/image7.wmf"/><Relationship Id="rId3" Type="http://schemas.openxmlformats.org/officeDocument/2006/relationships/oleObject" Target="../embeddings/oleObject1.bin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2.vml"/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18.wmf"/><Relationship Id="rId6" Type="http://schemas.openxmlformats.org/officeDocument/2006/relationships/oleObject" Target="../embeddings/oleObject4.bin"/><Relationship Id="rId5" Type="http://schemas.openxmlformats.org/officeDocument/2006/relationships/image" Target="../media/image17.wmf"/><Relationship Id="rId4" Type="http://schemas.openxmlformats.org/officeDocument/2006/relationships/oleObject" Target="../embeddings/oleObject3.bin"/><Relationship Id="rId3" Type="http://schemas.openxmlformats.org/officeDocument/2006/relationships/image" Target="../media/image16.wmf"/><Relationship Id="rId2" Type="http://schemas.openxmlformats.org/officeDocument/2006/relationships/oleObject" Target="../embeddings/oleObject2.bin"/><Relationship Id="rId1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标题 2"/>
          <p:cNvSpPr>
            <a:spLocks noGrp="1"/>
          </p:cNvSpPr>
          <p:nvPr>
            <p:ph type="ctrTitle"/>
          </p:nvPr>
        </p:nvSpPr>
        <p:spPr bwMode="auto">
          <a:xfrm>
            <a:off x="928688" y="2071688"/>
            <a:ext cx="8077200" cy="16732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Ctr="0" compatLnSpc="1"/>
          <a:lstStyle/>
          <a:p>
            <a:r>
              <a:rPr lang="zh-CN" altLang="en-US" sz="6600"/>
              <a:t>光栅光谱仪的使用</a:t>
            </a:r>
            <a:endParaRPr lang="zh-CN" altLang="en-US" sz="6600"/>
          </a:p>
        </p:txBody>
      </p:sp>
      <p:sp>
        <p:nvSpPr>
          <p:cNvPr id="4" name="标题 2"/>
          <p:cNvSpPr txBox="1"/>
          <p:nvPr/>
        </p:nvSpPr>
        <p:spPr>
          <a:xfrm>
            <a:off x="2143125" y="6072188"/>
            <a:ext cx="4786313" cy="428625"/>
          </a:xfrm>
          <a:prstGeom prst="rect">
            <a:avLst/>
          </a:prstGeom>
        </p:spPr>
        <p:txBody>
          <a:bodyPr anchor="b">
            <a:normAutofit fontScale="55000" lnSpcReduction="2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zh-CN" altLang="en-US" sz="4300" kern="600" spc="-100" dirty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深圳大学大学物理实验教学中心</a:t>
            </a:r>
            <a:endParaRPr lang="zh-CN" altLang="en-US" sz="6600" kern="600" spc="-1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ext Box 3"/>
          <p:cNvSpPr txBox="1">
            <a:spLocks noChangeArrowheads="1"/>
          </p:cNvSpPr>
          <p:nvPr/>
        </p:nvSpPr>
        <p:spPr bwMode="auto">
          <a:xfrm>
            <a:off x="0" y="187325"/>
            <a:ext cx="2921000" cy="57943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eaLnBrk="1" hangingPunct="1"/>
            <a:r>
              <a:rPr lang="zh-CN" altLang="en-US" sz="32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实验仪器：</a:t>
            </a:r>
            <a:endParaRPr lang="zh-CN" altLang="en-US" sz="32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10243" name="Picture 2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285750" y="880844"/>
            <a:ext cx="8715375" cy="57283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505664" y="1449181"/>
            <a:ext cx="7597775" cy="427545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754064" y="1733661"/>
            <a:ext cx="155103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rgbClr val="FFFF00"/>
                </a:solidFill>
                <a:sym typeface="+mn-ea"/>
              </a:rPr>
              <a:t>S1</a:t>
            </a:r>
            <a:endParaRPr lang="en-US" altLang="zh-CN" sz="2800" dirty="0">
              <a:solidFill>
                <a:srgbClr val="FFFF00"/>
              </a:solidFill>
            </a:endParaRPr>
          </a:p>
          <a:p>
            <a:r>
              <a:rPr lang="zh-CN" altLang="zh-CN" sz="2400" b="1" dirty="0">
                <a:solidFill>
                  <a:srgbClr val="FF0000"/>
                </a:solidFill>
              </a:rPr>
              <a:t>入射狭缝</a:t>
            </a:r>
            <a:endParaRPr lang="zh-CN" altLang="zh-CN" sz="2400" b="1" dirty="0">
              <a:solidFill>
                <a:srgbClr val="FF0000"/>
              </a:solidFill>
            </a:endParaRPr>
          </a:p>
        </p:txBody>
      </p:sp>
      <p:sp>
        <p:nvSpPr>
          <p:cNvPr id="4" name="文本框 4"/>
          <p:cNvSpPr txBox="1"/>
          <p:nvPr/>
        </p:nvSpPr>
        <p:spPr>
          <a:xfrm>
            <a:off x="1362279" y="4966446"/>
            <a:ext cx="8058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>
                <a:solidFill>
                  <a:srgbClr val="FFFF00"/>
                </a:solidFill>
              </a:rPr>
              <a:t>M2</a:t>
            </a:r>
            <a:endParaRPr lang="en-US" altLang="zh-CN" sz="2800">
              <a:solidFill>
                <a:srgbClr val="FFFF00"/>
              </a:solidFill>
            </a:endParaRPr>
          </a:p>
        </p:txBody>
      </p:sp>
      <p:sp>
        <p:nvSpPr>
          <p:cNvPr id="5" name="文本框 5"/>
          <p:cNvSpPr txBox="1"/>
          <p:nvPr/>
        </p:nvSpPr>
        <p:spPr>
          <a:xfrm>
            <a:off x="2168094" y="1733661"/>
            <a:ext cx="8058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rgbClr val="FFFF00"/>
                </a:solidFill>
              </a:rPr>
              <a:t>M1</a:t>
            </a:r>
            <a:endParaRPr lang="en-US" altLang="zh-CN" sz="2800" dirty="0">
              <a:solidFill>
                <a:srgbClr val="FFFF00"/>
              </a:solidFill>
            </a:endParaRPr>
          </a:p>
        </p:txBody>
      </p:sp>
      <p:sp>
        <p:nvSpPr>
          <p:cNvPr id="6" name="文本框 7"/>
          <p:cNvSpPr txBox="1"/>
          <p:nvPr/>
        </p:nvSpPr>
        <p:spPr>
          <a:xfrm>
            <a:off x="6359729" y="3016361"/>
            <a:ext cx="8058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>
                <a:solidFill>
                  <a:srgbClr val="FFFF00"/>
                </a:solidFill>
              </a:rPr>
              <a:t>G</a:t>
            </a:r>
            <a:endParaRPr lang="en-US" altLang="zh-CN" sz="2800">
              <a:solidFill>
                <a:srgbClr val="FFFF00"/>
              </a:solidFill>
            </a:endParaRPr>
          </a:p>
        </p:txBody>
      </p:sp>
      <p:sp>
        <p:nvSpPr>
          <p:cNvPr id="7" name="文本框 8"/>
          <p:cNvSpPr txBox="1"/>
          <p:nvPr/>
        </p:nvSpPr>
        <p:spPr>
          <a:xfrm>
            <a:off x="7464655" y="4842940"/>
            <a:ext cx="6429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rgbClr val="FFFF00"/>
                </a:solidFill>
              </a:rPr>
              <a:t>S2</a:t>
            </a:r>
            <a:endParaRPr lang="en-US" altLang="zh-CN" sz="2800" dirty="0">
              <a:solidFill>
                <a:srgbClr val="FFFF00"/>
              </a:solidFill>
            </a:endParaRPr>
          </a:p>
        </p:txBody>
      </p:sp>
      <p:sp>
        <p:nvSpPr>
          <p:cNvPr id="8" name="文本框 10"/>
          <p:cNvSpPr txBox="1"/>
          <p:nvPr/>
        </p:nvSpPr>
        <p:spPr>
          <a:xfrm>
            <a:off x="367263" y="1240045"/>
            <a:ext cx="2350323" cy="4616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</a:rPr>
              <a:t>准直球面反射镜</a:t>
            </a:r>
            <a:endParaRPr lang="zh-CN" altLang="en-US" sz="2400" b="1" dirty="0">
              <a:solidFill>
                <a:srgbClr val="FF0000"/>
              </a:solidFill>
            </a:endParaRPr>
          </a:p>
        </p:txBody>
      </p:sp>
      <p:sp>
        <p:nvSpPr>
          <p:cNvPr id="9" name="文本框 11"/>
          <p:cNvSpPr txBox="1"/>
          <p:nvPr/>
        </p:nvSpPr>
        <p:spPr>
          <a:xfrm>
            <a:off x="1980134" y="5043281"/>
            <a:ext cx="2350323" cy="4616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</a:rPr>
              <a:t>聚焦球面反射镜</a:t>
            </a:r>
            <a:endParaRPr lang="zh-CN" altLang="en-US" sz="2400" b="1" dirty="0">
              <a:solidFill>
                <a:srgbClr val="FF0000"/>
              </a:solidFill>
            </a:endParaRPr>
          </a:p>
        </p:txBody>
      </p:sp>
      <p:sp>
        <p:nvSpPr>
          <p:cNvPr id="10" name="文本框 12"/>
          <p:cNvSpPr txBox="1"/>
          <p:nvPr/>
        </p:nvSpPr>
        <p:spPr>
          <a:xfrm>
            <a:off x="6190434" y="4885675"/>
            <a:ext cx="1422184" cy="4616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</a:rPr>
              <a:t>输出狭缝</a:t>
            </a:r>
            <a:endParaRPr lang="zh-CN" altLang="en-US" sz="2400" b="1" dirty="0">
              <a:solidFill>
                <a:srgbClr val="FF0000"/>
              </a:solidFill>
            </a:endParaRPr>
          </a:p>
        </p:txBody>
      </p:sp>
      <p:sp>
        <p:nvSpPr>
          <p:cNvPr id="11" name="文本框 13"/>
          <p:cNvSpPr txBox="1"/>
          <p:nvPr/>
        </p:nvSpPr>
        <p:spPr>
          <a:xfrm>
            <a:off x="6754064" y="3093196"/>
            <a:ext cx="803425" cy="4616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</a:rPr>
              <a:t>光栅</a:t>
            </a:r>
            <a:endParaRPr lang="zh-CN" altLang="en-US" sz="2400" b="1" dirty="0">
              <a:solidFill>
                <a:srgbClr val="FF0000"/>
              </a:solidFill>
            </a:endParaRPr>
          </a:p>
        </p:txBody>
      </p:sp>
      <p:sp>
        <p:nvSpPr>
          <p:cNvPr id="12" name="文本框 14"/>
          <p:cNvSpPr txBox="1"/>
          <p:nvPr/>
        </p:nvSpPr>
        <p:spPr>
          <a:xfrm>
            <a:off x="7006794" y="4172061"/>
            <a:ext cx="8058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>
                <a:solidFill>
                  <a:srgbClr val="FFFF00"/>
                </a:solidFill>
              </a:rPr>
              <a:t>M3</a:t>
            </a:r>
            <a:endParaRPr lang="en-US" altLang="zh-CN" sz="2800">
              <a:solidFill>
                <a:srgbClr val="FFFF00"/>
              </a:solidFill>
            </a:endParaRPr>
          </a:p>
        </p:txBody>
      </p:sp>
      <p:sp>
        <p:nvSpPr>
          <p:cNvPr id="13" name="文本框 15"/>
          <p:cNvSpPr txBox="1"/>
          <p:nvPr/>
        </p:nvSpPr>
        <p:spPr>
          <a:xfrm>
            <a:off x="6338366" y="4148228"/>
            <a:ext cx="803425" cy="4616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</a:rPr>
              <a:t>转镜</a:t>
            </a:r>
            <a:endParaRPr lang="zh-CN" altLang="en-US" sz="2400" b="1" dirty="0">
              <a:solidFill>
                <a:srgbClr val="FF0000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6750275" y="5271568"/>
            <a:ext cx="62388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>
                <a:solidFill>
                  <a:srgbClr val="FFFF00"/>
                </a:solidFill>
              </a:rPr>
              <a:t>S3</a:t>
            </a:r>
            <a:endParaRPr lang="en-US" altLang="zh-CN" sz="2800" dirty="0">
              <a:solidFill>
                <a:srgbClr val="FFFF00"/>
              </a:solidFill>
            </a:endParaRPr>
          </a:p>
        </p:txBody>
      </p:sp>
      <p:sp>
        <p:nvSpPr>
          <p:cNvPr id="15" name="Text Box 3"/>
          <p:cNvSpPr txBox="1">
            <a:spLocks noChangeArrowheads="1"/>
          </p:cNvSpPr>
          <p:nvPr/>
        </p:nvSpPr>
        <p:spPr bwMode="auto">
          <a:xfrm>
            <a:off x="0" y="187325"/>
            <a:ext cx="2921000" cy="57943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eaLnBrk="1" hangingPunct="1"/>
            <a:r>
              <a:rPr lang="zh-CN" altLang="en-US" sz="32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实验仪器：</a:t>
            </a:r>
            <a:endParaRPr lang="zh-CN" altLang="en-US" sz="32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ext Box 3"/>
          <p:cNvSpPr txBox="1">
            <a:spLocks noChangeArrowheads="1"/>
          </p:cNvSpPr>
          <p:nvPr/>
        </p:nvSpPr>
        <p:spPr bwMode="auto">
          <a:xfrm>
            <a:off x="0" y="187325"/>
            <a:ext cx="3733800" cy="5835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eaLnBrk="1" hangingPunct="1"/>
            <a:r>
              <a:rPr lang="zh-CN" altLang="en-US" sz="32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实验内容：</a:t>
            </a:r>
            <a:endParaRPr lang="zh-CN" altLang="en-US" sz="320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1268" name="矩形 18"/>
          <p:cNvSpPr>
            <a:spLocks noChangeArrowheads="1"/>
          </p:cNvSpPr>
          <p:nvPr/>
        </p:nvSpPr>
        <p:spPr bwMode="auto">
          <a:xfrm>
            <a:off x="558165" y="1562418"/>
            <a:ext cx="7647940" cy="175323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anchor="ctr">
            <a:spAutoFit/>
          </a:bodyPr>
          <a:lstStyle/>
          <a:p>
            <a:pPr eaLnBrk="1" hangingPunct="1">
              <a:lnSpc>
                <a:spcPct val="150000"/>
              </a:lnSpc>
            </a:pPr>
            <a:r>
              <a:rPr lang="en-US" altLang="zh-CN" sz="2400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1</a:t>
            </a:r>
            <a:r>
              <a:rPr lang="zh-CN" altLang="en-US" sz="2400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、用汞灯校准光栅光谱仪</a:t>
            </a:r>
            <a:endParaRPr lang="zh-CN" altLang="en-US" sz="2400" dirty="0"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zh-CN" sz="2400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2</a:t>
            </a:r>
            <a:r>
              <a:rPr lang="zh-CN" altLang="en-US" sz="2400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、用光栅光谱仪分析钨灯光谱（未加玻璃、加玻璃）</a:t>
            </a:r>
            <a:endParaRPr lang="zh-CN" altLang="en-US" sz="2400" dirty="0"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zh-CN" sz="2400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3</a:t>
            </a:r>
            <a:r>
              <a:rPr lang="zh-CN" altLang="en-US" sz="2400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、绘制钨灯增加玻璃前后的光谱图</a:t>
            </a:r>
            <a:endParaRPr lang="zh-CN" altLang="en-US" sz="2400" dirty="0"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ext Box 3"/>
          <p:cNvSpPr txBox="1">
            <a:spLocks noChangeArrowheads="1"/>
          </p:cNvSpPr>
          <p:nvPr/>
        </p:nvSpPr>
        <p:spPr bwMode="auto">
          <a:xfrm>
            <a:off x="0" y="187325"/>
            <a:ext cx="3733800" cy="5835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eaLnBrk="1" hangingPunct="1"/>
            <a:r>
              <a:rPr lang="zh-CN" altLang="en-US" sz="32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实验步骤：</a:t>
            </a:r>
            <a:endParaRPr lang="zh-CN" altLang="en-US" sz="320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1267" name="TextBox 75"/>
          <p:cNvSpPr txBox="1">
            <a:spLocks noChangeArrowheads="1"/>
          </p:cNvSpPr>
          <p:nvPr/>
        </p:nvSpPr>
        <p:spPr bwMode="auto">
          <a:xfrm>
            <a:off x="492125" y="4738673"/>
            <a:ext cx="8316913" cy="9636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>
            <a:spAutoFit/>
          </a:bodyPr>
          <a:lstStyle/>
          <a:p>
            <a:pPr algn="just" eaLnBrk="1" hangingPunct="1">
              <a:lnSpc>
                <a:spcPct val="150000"/>
              </a:lnSpc>
              <a:buFont typeface="+mj-lt"/>
              <a:buNone/>
            </a:pPr>
            <a:r>
              <a:rPr lang="zh-CN" altLang="zh-CN" sz="2000" b="0" dirty="0">
                <a:solidFill>
                  <a:srgbClr val="FF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注意：一定不要在光电倍增管加有电源和高压的情况下，暴露于自然光或任何强光下，否则将使倍增管寿命减小、灵敏度降低，甚至损坏倍增管。</a:t>
            </a:r>
            <a:endParaRPr lang="zh-CN" altLang="zh-CN" sz="2000" b="0" dirty="0">
              <a:solidFill>
                <a:srgbClr val="FF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</p:txBody>
      </p:sp>
      <p:sp>
        <p:nvSpPr>
          <p:cNvPr id="11268" name="矩形 18"/>
          <p:cNvSpPr>
            <a:spLocks noChangeArrowheads="1"/>
          </p:cNvSpPr>
          <p:nvPr/>
        </p:nvSpPr>
        <p:spPr bwMode="auto">
          <a:xfrm>
            <a:off x="483736" y="940120"/>
            <a:ext cx="3115141" cy="4616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anchor="ctr">
            <a:spAutoFit/>
          </a:bodyPr>
          <a:lstStyle/>
          <a:p>
            <a:pPr eaLnBrk="1" hangingPunct="1"/>
            <a:r>
              <a:rPr lang="en-US" altLang="zh-CN" sz="2400" b="0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1</a:t>
            </a:r>
            <a:r>
              <a:rPr lang="zh-CN" altLang="en-US" sz="2400" b="0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、开机前准备工作</a:t>
            </a:r>
            <a:endParaRPr lang="en-US" altLang="zh-CN" sz="2400" b="0" dirty="0"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</p:txBody>
      </p:sp>
      <p:sp>
        <p:nvSpPr>
          <p:cNvPr id="11269" name="TextBox 75"/>
          <p:cNvSpPr txBox="1">
            <a:spLocks noChangeArrowheads="1"/>
          </p:cNvSpPr>
          <p:nvPr/>
        </p:nvSpPr>
        <p:spPr bwMode="auto">
          <a:xfrm>
            <a:off x="466958" y="1362548"/>
            <a:ext cx="6672073" cy="175323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anchor="ctr">
            <a:spAutoFit/>
          </a:bodyPr>
          <a:lstStyle/>
          <a:p>
            <a:pPr marL="514350" indent="-514350" algn="just" eaLnBrk="1" hangingPunct="1">
              <a:lnSpc>
                <a:spcPct val="150000"/>
              </a:lnSpc>
              <a:buFont typeface="Times New Roman" panose="02020603050405020304" pitchFamily="18" charset="0"/>
              <a:buAutoNum type="romanUcPeriod"/>
            </a:pPr>
            <a:r>
              <a:rPr lang="zh-CN" altLang="en-US" sz="1800" b="0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将汞灯窗口对准狭缝（保证高度一致）</a:t>
            </a:r>
            <a:endParaRPr lang="en-US" altLang="zh-CN" sz="1800" b="0" dirty="0"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  <a:p>
            <a:pPr marL="514350" indent="-514350" algn="just" eaLnBrk="1" hangingPunct="1">
              <a:lnSpc>
                <a:spcPct val="150000"/>
              </a:lnSpc>
              <a:buFont typeface="Times New Roman" panose="02020603050405020304" pitchFamily="18" charset="0"/>
              <a:buAutoNum type="romanUcPeriod"/>
            </a:pPr>
            <a:r>
              <a:rPr lang="zh-CN" altLang="en-US" sz="1800" b="0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将出射狭缝调节至</a:t>
            </a:r>
            <a:r>
              <a:rPr lang="en-US" altLang="zh-CN" sz="1800" b="0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0.1mm</a:t>
            </a:r>
            <a:r>
              <a:rPr lang="zh-CN" altLang="en-US" sz="1800" b="0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，将入射狭缝调节致</a:t>
            </a:r>
            <a:r>
              <a:rPr lang="en-US" altLang="zh-CN" sz="1800" b="0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0.4mm</a:t>
            </a:r>
            <a:r>
              <a:rPr lang="zh-CN" altLang="en-US" sz="1800" b="0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（可先不调，根据扫描结果调）</a:t>
            </a:r>
            <a:endParaRPr lang="en-US" altLang="zh-CN" sz="1800" b="0" dirty="0"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  <a:p>
            <a:pPr marL="514350" indent="-514350" algn="just" eaLnBrk="1" hangingPunct="1">
              <a:lnSpc>
                <a:spcPct val="150000"/>
              </a:lnSpc>
              <a:buFont typeface="Times New Roman" panose="02020603050405020304" pitchFamily="18" charset="0"/>
              <a:buAutoNum type="romanUcPeriod"/>
            </a:pPr>
            <a:r>
              <a:rPr lang="zh-CN" altLang="en-US" sz="1800" b="0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确保电控箱的负高压旋钮逆时针旋至最小值</a:t>
            </a:r>
            <a:endParaRPr lang="zh-CN" altLang="zh-CN" sz="1800" b="0" dirty="0"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7182013" y="2110973"/>
            <a:ext cx="1299828" cy="205835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180975" y="896837"/>
            <a:ext cx="1853967" cy="1228787"/>
          </a:xfrm>
          <a:prstGeom prst="rect">
            <a:avLst/>
          </a:prstGeom>
        </p:spPr>
      </p:pic>
      <p:cxnSp>
        <p:nvCxnSpPr>
          <p:cNvPr id="7" name="直接箭头连接符 6"/>
          <p:cNvCxnSpPr/>
          <p:nvPr/>
        </p:nvCxnSpPr>
        <p:spPr>
          <a:xfrm rot="5400000" flipH="1" flipV="1">
            <a:off x="7474594" y="1887524"/>
            <a:ext cx="872454" cy="436226"/>
          </a:xfrm>
          <a:prstGeom prst="straightConnector1">
            <a:avLst/>
          </a:prstGeom>
          <a:ln w="28575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图片 1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882822" y="3137063"/>
            <a:ext cx="2006250" cy="1591513"/>
          </a:xfrm>
          <a:prstGeom prst="rect">
            <a:avLst/>
          </a:prstGeom>
        </p:spPr>
      </p:pic>
      <p:sp>
        <p:nvSpPr>
          <p:cNvPr id="15" name="文本框 4"/>
          <p:cNvSpPr txBox="1"/>
          <p:nvPr/>
        </p:nvSpPr>
        <p:spPr>
          <a:xfrm>
            <a:off x="1174546" y="3504093"/>
            <a:ext cx="2533387" cy="95410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dirty="0"/>
              <a:t>先调至最小，再打开电源</a:t>
            </a:r>
            <a:endParaRPr lang="zh-CN" altLang="en-US" dirty="0"/>
          </a:p>
        </p:txBody>
      </p:sp>
      <p:cxnSp>
        <p:nvCxnSpPr>
          <p:cNvPr id="16" name="直接箭头连接符 15"/>
          <p:cNvCxnSpPr/>
          <p:nvPr/>
        </p:nvCxnSpPr>
        <p:spPr>
          <a:xfrm rot="10800000">
            <a:off x="3393330" y="3905005"/>
            <a:ext cx="1388395" cy="364991"/>
          </a:xfrm>
          <a:prstGeom prst="straightConnector1">
            <a:avLst/>
          </a:prstGeom>
          <a:ln w="28575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extBox 75"/>
          <p:cNvSpPr txBox="1">
            <a:spLocks noChangeArrowheads="1"/>
          </p:cNvSpPr>
          <p:nvPr/>
        </p:nvSpPr>
        <p:spPr bwMode="auto">
          <a:xfrm>
            <a:off x="230188" y="1135063"/>
            <a:ext cx="8286750" cy="46196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>
            <a:spAutoFit/>
          </a:bodyPr>
          <a:lstStyle/>
          <a:p>
            <a:pPr eaLnBrk="1" hangingPunct="1"/>
            <a:r>
              <a:rPr lang="en-US" altLang="zh-CN" sz="2400" b="0"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2</a:t>
            </a:r>
            <a:r>
              <a:rPr lang="zh-CN" altLang="en-US" sz="2400" b="0"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、开机与系统复位</a:t>
            </a:r>
            <a:endParaRPr lang="zh-CN" altLang="en-US" sz="2400" b="0"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12291" name="对象 5"/>
          <p:cNvGraphicFramePr>
            <a:graphicFrameLocks noChangeAspect="1"/>
          </p:cNvGraphicFramePr>
          <p:nvPr/>
        </p:nvGraphicFramePr>
        <p:xfrm>
          <a:off x="611188" y="3992563"/>
          <a:ext cx="3762375" cy="2074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5" name="BMP 图像" r:id="rId1" imgW="3790950" imgH="2095500" progId="PBrush">
                  <p:embed/>
                </p:oleObj>
              </mc:Choice>
              <mc:Fallback>
                <p:oleObj name="BMP 图像" r:id="rId1" imgW="3790950" imgH="2095500" progId="PBrush">
                  <p:embed/>
                  <p:pic>
                    <p:nvPicPr>
                      <p:cNvPr id="0" name="对象 5"/>
                      <p:cNvPicPr>
                        <a:picLocks noChangeAspect="1"/>
                      </p:cNvPicPr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611188" y="3992563"/>
                        <a:ext cx="3762375" cy="2074862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292" name="对象 6"/>
          <p:cNvGraphicFramePr>
            <a:graphicFrameLocks noChangeAspect="1"/>
          </p:cNvGraphicFramePr>
          <p:nvPr/>
        </p:nvGraphicFramePr>
        <p:xfrm>
          <a:off x="5053013" y="3992563"/>
          <a:ext cx="3721100" cy="2051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BMP 图像" r:id="rId3" imgW="3771900" imgH="2085975" progId="PBrush">
                  <p:embed/>
                </p:oleObj>
              </mc:Choice>
              <mc:Fallback>
                <p:oleObj name="BMP 图像" r:id="rId3" imgW="3771900" imgH="2085975" progId="PBrush">
                  <p:embed/>
                  <p:pic>
                    <p:nvPicPr>
                      <p:cNvPr id="0" name="对象 6"/>
                      <p:cNvPicPr>
                        <a:picLocks noChangeAspect="1"/>
                      </p:cNvPicPr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053013" y="3992563"/>
                        <a:ext cx="3721100" cy="205105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293" name="矩形 9"/>
          <p:cNvSpPr>
            <a:spLocks noChangeArrowheads="1"/>
          </p:cNvSpPr>
          <p:nvPr/>
        </p:nvSpPr>
        <p:spPr bwMode="auto">
          <a:xfrm>
            <a:off x="1768475" y="6103938"/>
            <a:ext cx="787400" cy="3683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 sz="1800">
                <a:solidFill>
                  <a:srgbClr val="000066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图</a:t>
            </a:r>
            <a:r>
              <a:rPr lang="en-US" altLang="zh-CN" sz="1800">
                <a:solidFill>
                  <a:srgbClr val="000066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1</a:t>
            </a:r>
            <a:endParaRPr lang="zh-CN" altLang="en-US"/>
          </a:p>
        </p:txBody>
      </p:sp>
      <p:sp>
        <p:nvSpPr>
          <p:cNvPr id="12294" name="矩形 10"/>
          <p:cNvSpPr>
            <a:spLocks noChangeArrowheads="1"/>
          </p:cNvSpPr>
          <p:nvPr/>
        </p:nvSpPr>
        <p:spPr bwMode="auto">
          <a:xfrm>
            <a:off x="6519863" y="6103938"/>
            <a:ext cx="787400" cy="3683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 sz="1800">
                <a:solidFill>
                  <a:srgbClr val="000066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图</a:t>
            </a:r>
            <a:r>
              <a:rPr lang="en-US" altLang="zh-CN" sz="1800">
                <a:solidFill>
                  <a:srgbClr val="000066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2</a:t>
            </a:r>
            <a:endParaRPr lang="zh-CN" altLang="en-US"/>
          </a:p>
        </p:txBody>
      </p:sp>
      <p:sp>
        <p:nvSpPr>
          <p:cNvPr id="12295" name="矩形 1"/>
          <p:cNvSpPr>
            <a:spLocks noChangeArrowheads="1"/>
          </p:cNvSpPr>
          <p:nvPr/>
        </p:nvSpPr>
        <p:spPr bwMode="auto">
          <a:xfrm>
            <a:off x="714375" y="1687513"/>
            <a:ext cx="8059738" cy="18859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>
            <a:spAutoFit/>
          </a:bodyPr>
          <a:lstStyle/>
          <a:p>
            <a:pPr algn="just" eaLnBrk="1" hangingPunct="1">
              <a:lnSpc>
                <a:spcPct val="150000"/>
              </a:lnSpc>
            </a:pPr>
            <a:r>
              <a:rPr lang="zh-CN" altLang="en-US" sz="2000" b="0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确认光谱仪已经正确连接并打开电源。执行光栅光谱仪</a:t>
            </a:r>
            <a:r>
              <a:rPr lang="en-US" altLang="zh-CN" sz="2000" b="0" dirty="0">
                <a:solidFill>
                  <a:srgbClr val="FF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PMT</a:t>
            </a:r>
            <a:r>
              <a:rPr lang="zh-CN" altLang="en-US" sz="2000" b="0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操作程序。若光出现图</a:t>
            </a:r>
            <a:r>
              <a:rPr lang="en-US" altLang="zh-CN" sz="2000" b="0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1</a:t>
            </a:r>
            <a:r>
              <a:rPr lang="zh-CN" altLang="en-US" sz="2000" b="0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画面，请检查电控箱电源开关与</a:t>
            </a:r>
            <a:r>
              <a:rPr lang="en-US" altLang="zh-CN" sz="2000" b="0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USB</a:t>
            </a:r>
            <a:r>
              <a:rPr lang="zh-CN" altLang="en-US" sz="2000" b="0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接线，确认开关打开接线正常后，单击“确定”按钮，出现图</a:t>
            </a:r>
            <a:r>
              <a:rPr lang="en-US" altLang="zh-CN" sz="2000" b="0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2</a:t>
            </a:r>
            <a:r>
              <a:rPr lang="zh-CN" altLang="en-US" sz="2000" b="0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画面，提示进行系统复位。根据提示，按“确定”按钮，即进入仪器</a:t>
            </a:r>
            <a:r>
              <a:rPr lang="zh-CN" altLang="en-US" sz="2000" b="0" dirty="0">
                <a:solidFill>
                  <a:srgbClr val="FF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系统复位</a:t>
            </a:r>
            <a:r>
              <a:rPr lang="zh-CN" altLang="en-US" sz="2000" b="0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。等待约</a:t>
            </a:r>
            <a:r>
              <a:rPr lang="en-US" altLang="zh-CN" sz="2000" b="0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5-7</a:t>
            </a:r>
            <a:r>
              <a:rPr lang="zh-CN" altLang="en-US" sz="2000" b="0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分钟</a:t>
            </a:r>
            <a:endParaRPr lang="zh-CN" altLang="en-US" sz="2000" b="0" dirty="0"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</p:txBody>
      </p:sp>
      <p:sp>
        <p:nvSpPr>
          <p:cNvPr id="12296" name="Text Box 3"/>
          <p:cNvSpPr txBox="1">
            <a:spLocks noChangeArrowheads="1"/>
          </p:cNvSpPr>
          <p:nvPr/>
        </p:nvSpPr>
        <p:spPr bwMode="auto">
          <a:xfrm>
            <a:off x="0" y="187325"/>
            <a:ext cx="3733800" cy="5835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eaLnBrk="1" hangingPunct="1"/>
            <a:r>
              <a:rPr lang="zh-CN" altLang="en-US" sz="32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实验步骤：</a:t>
            </a:r>
            <a:endParaRPr lang="zh-CN" altLang="en-US" sz="320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extBox 66"/>
          <p:cNvSpPr txBox="1">
            <a:spLocks noChangeArrowheads="1"/>
          </p:cNvSpPr>
          <p:nvPr/>
        </p:nvSpPr>
        <p:spPr bwMode="auto">
          <a:xfrm>
            <a:off x="709613" y="1764866"/>
            <a:ext cx="7058025" cy="29997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>
            <a:spAutoFit/>
          </a:bodyPr>
          <a:lstStyle/>
          <a:p>
            <a:pPr marL="514350" indent="-514350" algn="just" eaLnBrk="1" hangingPunct="1">
              <a:lnSpc>
                <a:spcPct val="150000"/>
              </a:lnSpc>
              <a:buFont typeface="Times New Roman" panose="02020603050405020304" pitchFamily="18" charset="0"/>
              <a:buAutoNum type="romanUcPeriod"/>
            </a:pPr>
            <a:r>
              <a:rPr lang="zh-CN" altLang="en-US" sz="1800" b="0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选择汞灯进行扫描，负高压调节至</a:t>
            </a:r>
            <a:r>
              <a:rPr lang="en-US" altLang="zh-CN" sz="1800" b="0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240</a:t>
            </a:r>
            <a:r>
              <a:rPr lang="zh-CN" altLang="en-US" sz="1800" b="0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左右。设定扫描参数开始扫描</a:t>
            </a:r>
            <a:r>
              <a:rPr lang="zh-CN" altLang="en-US" sz="1800" b="0" dirty="0">
                <a:solidFill>
                  <a:srgbClr val="0000F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（扫描间隔</a:t>
            </a:r>
            <a:r>
              <a:rPr lang="en-US" altLang="zh-CN" sz="1800" b="0" dirty="0">
                <a:solidFill>
                  <a:srgbClr val="0000F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0.1nm</a:t>
            </a:r>
            <a:r>
              <a:rPr lang="zh-CN" altLang="en-US" sz="1800" b="0" dirty="0">
                <a:solidFill>
                  <a:srgbClr val="0000F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，汞灯波长范围</a:t>
            </a:r>
            <a:r>
              <a:rPr lang="en-US" altLang="zh-CN" sz="1800" b="0" dirty="0">
                <a:solidFill>
                  <a:srgbClr val="0000F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400-580nm</a:t>
            </a:r>
            <a:r>
              <a:rPr lang="zh-CN" altLang="en-US" sz="1800" b="0" dirty="0">
                <a:solidFill>
                  <a:srgbClr val="0000F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）</a:t>
            </a:r>
            <a:r>
              <a:rPr lang="zh-CN" altLang="en-US" sz="1800" b="0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，点击</a:t>
            </a:r>
            <a:r>
              <a:rPr lang="zh-CN" altLang="en-US" sz="1800" b="0" u="sng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光谱扫描</a:t>
            </a:r>
            <a:endParaRPr lang="en-US" altLang="zh-CN" sz="1800" b="0" u="sng" dirty="0"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  <a:p>
            <a:pPr marL="514350" indent="-514350" algn="just" eaLnBrk="1" hangingPunct="1">
              <a:lnSpc>
                <a:spcPct val="150000"/>
              </a:lnSpc>
              <a:buFont typeface="Times New Roman" panose="02020603050405020304" pitchFamily="18" charset="0"/>
              <a:buAutoNum type="romanUcPeriod"/>
            </a:pPr>
            <a:r>
              <a:rPr lang="zh-CN" altLang="en-US" sz="1800" b="0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扫描完成后点击</a:t>
            </a:r>
            <a:r>
              <a:rPr lang="zh-CN" altLang="zh-CN" sz="1800" b="0" u="sng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峰值检索</a:t>
            </a:r>
            <a:r>
              <a:rPr lang="zh-CN" altLang="en-US" sz="1800" b="0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读取谱线峰值，在</a:t>
            </a:r>
            <a:r>
              <a:rPr lang="zh-CN" altLang="en-US" sz="1800" b="0" u="sng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波长校正</a:t>
            </a:r>
            <a:r>
              <a:rPr lang="zh-CN" altLang="en-US" sz="1800" b="0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对话框中输入</a:t>
            </a:r>
            <a:r>
              <a:rPr lang="zh-CN" altLang="en-US" sz="1800" b="0" dirty="0">
                <a:solidFill>
                  <a:srgbClr val="0000F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系统测量值与实际波长值的差值（有正负号！）</a:t>
            </a:r>
            <a:r>
              <a:rPr lang="zh-CN" altLang="en-US" sz="1800" b="0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，点击确定完成系统校准；</a:t>
            </a:r>
            <a:endParaRPr lang="en-US" altLang="zh-CN" sz="1800" b="0" dirty="0"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  <a:p>
            <a:pPr marL="514350" indent="-514350" algn="just" eaLnBrk="1" hangingPunct="1">
              <a:lnSpc>
                <a:spcPct val="150000"/>
              </a:lnSpc>
              <a:buFont typeface="Times New Roman" panose="02020603050405020304" pitchFamily="18" charset="0"/>
              <a:buAutoNum type="romanUcPeriod"/>
            </a:pPr>
            <a:r>
              <a:rPr lang="zh-CN" altLang="en-US" sz="1800" b="0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再次扫描，测量校准后的汞灯谱线。</a:t>
            </a:r>
            <a:endParaRPr lang="zh-CN" altLang="zh-CN" sz="1800" b="0" dirty="0"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</p:txBody>
      </p:sp>
      <p:sp>
        <p:nvSpPr>
          <p:cNvPr id="13315" name="矩形 4"/>
          <p:cNvSpPr>
            <a:spLocks noChangeArrowheads="1"/>
          </p:cNvSpPr>
          <p:nvPr/>
        </p:nvSpPr>
        <p:spPr bwMode="auto">
          <a:xfrm>
            <a:off x="387350" y="989013"/>
            <a:ext cx="4051300" cy="4603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>
            <a:spAutoFit/>
          </a:bodyPr>
          <a:lstStyle/>
          <a:p>
            <a:pPr eaLnBrk="1" hangingPunct="1"/>
            <a:r>
              <a:rPr lang="en-US" altLang="zh-CN" sz="2400" b="0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3</a:t>
            </a:r>
            <a:r>
              <a:rPr lang="zh-CN" altLang="en-US" sz="2400" b="0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、</a:t>
            </a:r>
            <a:r>
              <a:rPr lang="zh-CN" altLang="zh-CN" sz="2400" b="0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校准</a:t>
            </a:r>
            <a:endParaRPr lang="zh-CN" altLang="zh-CN" sz="2400" b="0" dirty="0"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6" name="表格 5"/>
          <p:cNvGraphicFramePr>
            <a:graphicFrameLocks noGrp="1"/>
          </p:cNvGraphicFramePr>
          <p:nvPr/>
        </p:nvGraphicFramePr>
        <p:xfrm>
          <a:off x="7866063" y="971550"/>
          <a:ext cx="1216025" cy="23479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6025"/>
              </a:tblGrid>
              <a:tr h="365909">
                <a:tc>
                  <a:txBody>
                    <a:bodyPr/>
                    <a:lstStyle/>
                    <a:p>
                      <a:r>
                        <a:rPr lang="zh-CN" altLang="en-US" sz="1800" dirty="0"/>
                        <a:t>汞谱线</a:t>
                      </a:r>
                      <a:endParaRPr lang="zh-CN" altLang="en-US" sz="1800" dirty="0"/>
                    </a:p>
                  </a:txBody>
                  <a:tcPr marL="91412" marR="91412" marT="45739" marB="45739"/>
                </a:tc>
              </a:tr>
              <a:tr h="396401"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404.7nm</a:t>
                      </a:r>
                      <a:endParaRPr lang="zh-CN" altLang="en-US" sz="2000" dirty="0"/>
                    </a:p>
                  </a:txBody>
                  <a:tcPr marL="91412" marR="91412" marT="45739" marB="45739"/>
                </a:tc>
              </a:tr>
              <a:tr h="396401"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435.8nm</a:t>
                      </a:r>
                      <a:endParaRPr lang="zh-CN" altLang="en-US" sz="2000" dirty="0"/>
                    </a:p>
                  </a:txBody>
                  <a:tcPr marL="91412" marR="91412" marT="45739" marB="45739"/>
                </a:tc>
              </a:tr>
              <a:tr h="396401"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546.1nm</a:t>
                      </a:r>
                      <a:endParaRPr lang="zh-CN" altLang="en-US" sz="2000" dirty="0"/>
                    </a:p>
                  </a:txBody>
                  <a:tcPr marL="91412" marR="91412" marT="45739" marB="45739"/>
                </a:tc>
              </a:tr>
              <a:tr h="396401"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577.0nm</a:t>
                      </a:r>
                      <a:endParaRPr lang="zh-CN" altLang="en-US" sz="2000" dirty="0"/>
                    </a:p>
                  </a:txBody>
                  <a:tcPr marL="91412" marR="91412" marT="45739" marB="45739"/>
                </a:tc>
              </a:tr>
              <a:tr h="396401"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579.0nm</a:t>
                      </a:r>
                      <a:endParaRPr lang="zh-CN" altLang="en-US" sz="2000" dirty="0"/>
                    </a:p>
                  </a:txBody>
                  <a:tcPr marL="91412" marR="91412" marT="45739" marB="45739"/>
                </a:tc>
              </a:tr>
            </a:tbl>
          </a:graphicData>
        </a:graphic>
      </p:graphicFrame>
      <p:graphicFrame>
        <p:nvGraphicFramePr>
          <p:cNvPr id="2" name="表格 1"/>
          <p:cNvGraphicFramePr>
            <a:graphicFrameLocks noGrp="1"/>
          </p:cNvGraphicFramePr>
          <p:nvPr/>
        </p:nvGraphicFramePr>
        <p:xfrm>
          <a:off x="7866063" y="3521075"/>
          <a:ext cx="1216025" cy="11588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6025"/>
              </a:tblGrid>
              <a:tr h="365961">
                <a:tc>
                  <a:txBody>
                    <a:bodyPr/>
                    <a:lstStyle/>
                    <a:p>
                      <a:r>
                        <a:rPr lang="zh-CN" altLang="en-US" sz="1800" dirty="0"/>
                        <a:t>钠谱线</a:t>
                      </a:r>
                      <a:endParaRPr lang="zh-CN" altLang="en-US" sz="1800" dirty="0"/>
                    </a:p>
                  </a:txBody>
                  <a:tcPr marL="91412" marR="91412" marT="45745" marB="45745"/>
                </a:tc>
              </a:tr>
              <a:tr h="396457"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589.0nm</a:t>
                      </a:r>
                      <a:endParaRPr lang="zh-CN" altLang="en-US" sz="2000" dirty="0"/>
                    </a:p>
                  </a:txBody>
                  <a:tcPr marL="91412" marR="91412" marT="45745" marB="45745"/>
                </a:tc>
              </a:tr>
              <a:tr h="396457"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589.6nm</a:t>
                      </a:r>
                      <a:endParaRPr lang="zh-CN" altLang="en-US" sz="2000" dirty="0"/>
                    </a:p>
                  </a:txBody>
                  <a:tcPr marL="91412" marR="91412" marT="45745" marB="45745"/>
                </a:tc>
              </a:tr>
            </a:tbl>
          </a:graphicData>
        </a:graphic>
      </p:graphicFrame>
      <p:sp>
        <p:nvSpPr>
          <p:cNvPr id="13345" name="Text Box 3"/>
          <p:cNvSpPr txBox="1">
            <a:spLocks noChangeArrowheads="1"/>
          </p:cNvSpPr>
          <p:nvPr/>
        </p:nvSpPr>
        <p:spPr bwMode="auto">
          <a:xfrm>
            <a:off x="0" y="187325"/>
            <a:ext cx="3733800" cy="584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eaLnBrk="1" hangingPunct="1"/>
            <a:r>
              <a:rPr lang="zh-CN" altLang="en-US" sz="32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实验内容与步骤：</a:t>
            </a:r>
            <a:endParaRPr lang="zh-CN" altLang="en-US" sz="320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4148691" y="889233"/>
            <a:ext cx="3422770" cy="1000200"/>
          </a:xfrm>
          <a:prstGeom prst="rect">
            <a:avLst/>
          </a:prstGeom>
        </p:spPr>
      </p:pic>
      <p:cxnSp>
        <p:nvCxnSpPr>
          <p:cNvPr id="15" name="直接箭头连接符 14"/>
          <p:cNvCxnSpPr/>
          <p:nvPr/>
        </p:nvCxnSpPr>
        <p:spPr>
          <a:xfrm rot="5400000" flipH="1" flipV="1">
            <a:off x="5146645" y="1983997"/>
            <a:ext cx="1031848" cy="453006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组合 20"/>
          <p:cNvGrpSpPr/>
          <p:nvPr/>
        </p:nvGrpSpPr>
        <p:grpSpPr>
          <a:xfrm>
            <a:off x="2201545" y="4740526"/>
            <a:ext cx="2504679" cy="1198880"/>
            <a:chOff x="5196415" y="4304298"/>
            <a:chExt cx="2210435" cy="927235"/>
          </a:xfrm>
        </p:grpSpPr>
        <p:pic>
          <p:nvPicPr>
            <p:cNvPr id="19" name="图片 1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96415" y="4304298"/>
              <a:ext cx="2210435" cy="854710"/>
            </a:xfrm>
            <a:prstGeom prst="rect">
              <a:avLst/>
            </a:prstGeom>
          </p:spPr>
        </p:pic>
        <p:sp>
          <p:nvSpPr>
            <p:cNvPr id="20" name="椭圆 19"/>
            <p:cNvSpPr/>
            <p:nvPr/>
          </p:nvSpPr>
          <p:spPr>
            <a:xfrm>
              <a:off x="6315100" y="4511443"/>
              <a:ext cx="575945" cy="720090"/>
            </a:xfrm>
            <a:prstGeom prst="ellipse">
              <a:avLst/>
            </a:prstGeom>
            <a:noFill/>
            <a:ln w="28575">
              <a:solidFill>
                <a:srgbClr val="0000FF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22" name="直接箭头连接符 21"/>
          <p:cNvCxnSpPr/>
          <p:nvPr/>
        </p:nvCxnSpPr>
        <p:spPr>
          <a:xfrm rot="16200000" flipH="1">
            <a:off x="2785145" y="4152550"/>
            <a:ext cx="1543575" cy="151002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图片 2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007797" y="4730523"/>
            <a:ext cx="2592629" cy="1076043"/>
          </a:xfrm>
          <a:prstGeom prst="rect">
            <a:avLst/>
          </a:prstGeom>
        </p:spPr>
      </p:pic>
      <p:cxnSp>
        <p:nvCxnSpPr>
          <p:cNvPr id="27" name="直接箭头连接符 26"/>
          <p:cNvCxnSpPr/>
          <p:nvPr/>
        </p:nvCxnSpPr>
        <p:spPr>
          <a:xfrm rot="16200000" flipH="1">
            <a:off x="5701717" y="3998751"/>
            <a:ext cx="1298897" cy="132826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220596" y="1533829"/>
            <a:ext cx="6564387" cy="7683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0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存储数据：</a:t>
            </a:r>
            <a:r>
              <a:rPr lang="zh-CN" altLang="en-US" sz="2000" b="0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点击</a:t>
            </a:r>
            <a:r>
              <a:rPr lang="zh-CN" altLang="en-US" sz="2000" b="0" dirty="0">
                <a:solidFill>
                  <a:srgbClr val="0000F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数据处理</a:t>
            </a:r>
            <a:r>
              <a:rPr lang="zh-CN" altLang="en-US" sz="2000" b="0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，选择</a:t>
            </a:r>
            <a:r>
              <a:rPr lang="zh-CN" altLang="en-US" sz="2000" b="0" dirty="0">
                <a:solidFill>
                  <a:srgbClr val="0000F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数据列表</a:t>
            </a:r>
            <a:r>
              <a:rPr lang="zh-CN" altLang="en-US" sz="2000" b="0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，显示所有数据结果，然后右键</a:t>
            </a:r>
            <a:r>
              <a:rPr lang="zh-CN" altLang="en-US" sz="2000" b="0" dirty="0">
                <a:solidFill>
                  <a:srgbClr val="0000F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复制全部</a:t>
            </a:r>
            <a:r>
              <a:rPr lang="zh-CN" altLang="en-US" sz="2000" b="0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，存入</a:t>
            </a:r>
            <a:r>
              <a:rPr lang="en-US" altLang="zh-CN" sz="2000" b="0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EXCEL</a:t>
            </a:r>
            <a:r>
              <a:rPr lang="zh-CN" altLang="en-US" sz="2000" b="0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中</a:t>
            </a:r>
            <a:r>
              <a:rPr lang="zh-CN" altLang="zh-CN" sz="2000" b="0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。</a:t>
            </a:r>
            <a:endParaRPr lang="zh-CN" altLang="en-US" sz="2000" b="0" dirty="0"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</p:txBody>
      </p:sp>
      <p:sp>
        <p:nvSpPr>
          <p:cNvPr id="3" name="矩形 2"/>
          <p:cNvSpPr>
            <a:spLocks noChangeArrowheads="1"/>
          </p:cNvSpPr>
          <p:nvPr/>
        </p:nvSpPr>
        <p:spPr bwMode="auto">
          <a:xfrm>
            <a:off x="2157064" y="5033293"/>
            <a:ext cx="5389562" cy="46196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每次扫描完成后记得存储数据</a:t>
            </a:r>
            <a:endParaRPr lang="zh-CN" altLang="en-US" sz="2400" dirty="0">
              <a:solidFill>
                <a:srgbClr val="FF0000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1257731" y="2639421"/>
            <a:ext cx="3888105" cy="17360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874711" y="2530865"/>
            <a:ext cx="1888490" cy="207708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66"/>
          <p:cNvSpPr txBox="1">
            <a:spLocks noChangeArrowheads="1"/>
          </p:cNvSpPr>
          <p:nvPr/>
        </p:nvSpPr>
        <p:spPr bwMode="auto">
          <a:xfrm>
            <a:off x="885782" y="1332715"/>
            <a:ext cx="6645275" cy="383181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>
            <a:spAutoFit/>
          </a:bodyPr>
          <a:lstStyle/>
          <a:p>
            <a:pPr marL="514350" indent="-514350" algn="just" eaLnBrk="1" hangingPunct="1">
              <a:lnSpc>
                <a:spcPct val="150000"/>
              </a:lnSpc>
              <a:buFont typeface="Times New Roman" panose="02020603050405020304" pitchFamily="18" charset="0"/>
              <a:buAutoNum type="romanUcPeriod"/>
            </a:pPr>
            <a:r>
              <a:rPr lang="zh-CN" altLang="en-US" sz="1800" b="0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将钨灯放置在入射狭缝处，测量钨灯光谱</a:t>
            </a:r>
            <a:r>
              <a:rPr lang="zh-CN" altLang="en-US" sz="1800" b="0" dirty="0">
                <a:solidFill>
                  <a:srgbClr val="0000F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（建议设定波长范围</a:t>
            </a:r>
            <a:r>
              <a:rPr lang="en-US" altLang="zh-CN" sz="1800" b="0" dirty="0">
                <a:solidFill>
                  <a:srgbClr val="0000F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200-660nm</a:t>
            </a:r>
            <a:r>
              <a:rPr lang="zh-CN" altLang="en-US" sz="1800" b="0" dirty="0">
                <a:solidFill>
                  <a:srgbClr val="0000F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，快速，间隔</a:t>
            </a:r>
            <a:r>
              <a:rPr lang="en-US" altLang="zh-CN" sz="1800" b="0" dirty="0">
                <a:solidFill>
                  <a:srgbClr val="0000F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1nm</a:t>
            </a:r>
            <a:r>
              <a:rPr lang="zh-CN" altLang="en-US" sz="1800" b="0" dirty="0">
                <a:solidFill>
                  <a:srgbClr val="0000F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）；</a:t>
            </a:r>
            <a:endParaRPr lang="en-US" altLang="zh-CN" sz="1800" b="0" dirty="0">
              <a:solidFill>
                <a:srgbClr val="0000FF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  <a:p>
            <a:pPr marL="514350" indent="-514350" algn="just" eaLnBrk="1" hangingPunct="1">
              <a:lnSpc>
                <a:spcPct val="150000"/>
              </a:lnSpc>
              <a:buFont typeface="Times New Roman" panose="02020603050405020304" pitchFamily="18" charset="0"/>
              <a:buAutoNum type="romanUcPeriod"/>
            </a:pPr>
            <a:endParaRPr lang="en-US" altLang="zh-CN" sz="1800" b="0" dirty="0">
              <a:solidFill>
                <a:srgbClr val="0000FF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  <a:p>
            <a:pPr marL="514350" indent="-514350" algn="just" eaLnBrk="1" hangingPunct="1">
              <a:lnSpc>
                <a:spcPct val="150000"/>
              </a:lnSpc>
              <a:buFont typeface="Times New Roman" panose="02020603050405020304" pitchFamily="18" charset="0"/>
              <a:buAutoNum type="romanUcPeriod"/>
            </a:pPr>
            <a:endParaRPr lang="en-US" altLang="zh-CN" sz="1800" b="0" dirty="0">
              <a:solidFill>
                <a:srgbClr val="0000FF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  <a:p>
            <a:pPr marL="514350" indent="-514350" algn="just" eaLnBrk="1" hangingPunct="1">
              <a:lnSpc>
                <a:spcPct val="150000"/>
              </a:lnSpc>
              <a:buFont typeface="Times New Roman" panose="02020603050405020304" pitchFamily="18" charset="0"/>
              <a:buAutoNum type="romanUcPeriod"/>
            </a:pPr>
            <a:endParaRPr lang="en-US" altLang="zh-CN" sz="1800" b="0" dirty="0">
              <a:solidFill>
                <a:srgbClr val="0000FF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  <a:p>
            <a:pPr marL="514350" indent="-514350" algn="just" eaLnBrk="1" hangingPunct="1">
              <a:lnSpc>
                <a:spcPct val="150000"/>
              </a:lnSpc>
              <a:buFont typeface="Times New Roman" panose="02020603050405020304" pitchFamily="18" charset="0"/>
              <a:buAutoNum type="romanUcPeriod"/>
            </a:pPr>
            <a:endParaRPr lang="en-US" altLang="zh-CN" sz="1800" b="0" dirty="0">
              <a:solidFill>
                <a:srgbClr val="0000FF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  <a:p>
            <a:pPr marL="514350" indent="-514350" algn="just" eaLnBrk="1" hangingPunct="1">
              <a:lnSpc>
                <a:spcPct val="150000"/>
              </a:lnSpc>
              <a:buFont typeface="Times New Roman" panose="02020603050405020304" pitchFamily="18" charset="0"/>
              <a:buAutoNum type="romanUcPeriod"/>
            </a:pPr>
            <a:endParaRPr lang="en-US" altLang="zh-CN" sz="1800" b="0" dirty="0">
              <a:solidFill>
                <a:srgbClr val="0000FF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  <a:p>
            <a:pPr marL="514350" indent="-514350" algn="just" eaLnBrk="1" hangingPunct="1">
              <a:lnSpc>
                <a:spcPct val="150000"/>
              </a:lnSpc>
              <a:buFont typeface="Times New Roman" panose="02020603050405020304" pitchFamily="18" charset="0"/>
              <a:buAutoNum type="romanUcPeriod"/>
            </a:pPr>
            <a:endParaRPr lang="en-US" altLang="zh-CN" sz="1800" b="0" dirty="0">
              <a:solidFill>
                <a:srgbClr val="0000FF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  <a:p>
            <a:pPr marL="514350" indent="-514350" algn="just" eaLnBrk="1" hangingPunct="1">
              <a:lnSpc>
                <a:spcPct val="150000"/>
              </a:lnSpc>
              <a:buFont typeface="Times New Roman" panose="02020603050405020304" pitchFamily="18" charset="0"/>
              <a:buAutoNum type="romanUcPeriod"/>
            </a:pPr>
            <a:r>
              <a:rPr lang="zh-CN" altLang="en-US" sz="1800" b="0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装入玻璃片，扫描钨灯通过玻璃片吸收后的光谱。</a:t>
            </a:r>
            <a:endParaRPr lang="zh-CN" altLang="en-US" sz="1800" b="0" dirty="0"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</p:txBody>
      </p:sp>
      <p:sp>
        <p:nvSpPr>
          <p:cNvPr id="3" name="TextBox 66"/>
          <p:cNvSpPr txBox="1">
            <a:spLocks noChangeArrowheads="1"/>
          </p:cNvSpPr>
          <p:nvPr/>
        </p:nvSpPr>
        <p:spPr bwMode="auto">
          <a:xfrm>
            <a:off x="555130" y="1063699"/>
            <a:ext cx="4545013" cy="46196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>
            <a:spAutoFit/>
          </a:bodyPr>
          <a:lstStyle/>
          <a:p>
            <a:pPr eaLnBrk="1" hangingPunct="1"/>
            <a:r>
              <a:rPr lang="en-US" altLang="zh-CN" sz="2400" b="0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4</a:t>
            </a:r>
            <a:r>
              <a:rPr lang="zh-CN" altLang="en-US" sz="2400" b="0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、钨</a:t>
            </a:r>
            <a:r>
              <a:rPr lang="zh-CN" altLang="zh-CN" sz="2400" b="0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灯谱线</a:t>
            </a:r>
            <a:r>
              <a:rPr lang="zh-CN" altLang="en-US" sz="2400" b="0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测量</a:t>
            </a:r>
            <a:endParaRPr lang="en-US" altLang="zh-CN" sz="2400" b="0" dirty="0"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6354214" y="4669924"/>
            <a:ext cx="2353558" cy="1726681"/>
          </a:xfrm>
          <a:prstGeom prst="rect">
            <a:avLst/>
          </a:prstGeom>
        </p:spPr>
      </p:pic>
      <p:sp>
        <p:nvSpPr>
          <p:cNvPr id="5" name="矩形 2"/>
          <p:cNvSpPr>
            <a:spLocks noChangeArrowheads="1"/>
          </p:cNvSpPr>
          <p:nvPr/>
        </p:nvSpPr>
        <p:spPr bwMode="auto">
          <a:xfrm>
            <a:off x="1217497" y="5637301"/>
            <a:ext cx="5032301" cy="4616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每次扫描完成后记得存储数据</a:t>
            </a:r>
            <a:endParaRPr lang="zh-CN" altLang="en-US" sz="2400" dirty="0">
              <a:solidFill>
                <a:srgbClr val="FF0000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907559" y="2337450"/>
            <a:ext cx="1803633" cy="170954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41702" y="2344487"/>
            <a:ext cx="3072330" cy="1701802"/>
          </a:xfrm>
          <a:prstGeom prst="rect">
            <a:avLst/>
          </a:prstGeom>
        </p:spPr>
      </p:pic>
      <p:sp>
        <p:nvSpPr>
          <p:cNvPr id="8" name="文本框 8"/>
          <p:cNvSpPr txBox="1"/>
          <p:nvPr/>
        </p:nvSpPr>
        <p:spPr>
          <a:xfrm>
            <a:off x="1443925" y="4080253"/>
            <a:ext cx="5825634" cy="40011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2000" kern="0" spc="-100" dirty="0">
                <a:solidFill>
                  <a:srgbClr val="0000FF"/>
                </a:solidFill>
              </a:rPr>
              <a:t>注意调节下方反射镜，保证钨灯光斑有对准入射小缝</a:t>
            </a:r>
            <a:endParaRPr lang="zh-CN" altLang="en-US" sz="2000" kern="0" spc="-100" dirty="0">
              <a:solidFill>
                <a:srgbClr val="0000FF"/>
              </a:solidFill>
            </a:endParaRPr>
          </a:p>
        </p:txBody>
      </p:sp>
      <p:cxnSp>
        <p:nvCxnSpPr>
          <p:cNvPr id="11" name="直接箭头连接符 10"/>
          <p:cNvCxnSpPr/>
          <p:nvPr/>
        </p:nvCxnSpPr>
        <p:spPr>
          <a:xfrm rot="5400000" flipH="1" flipV="1">
            <a:off x="3082955" y="3779240"/>
            <a:ext cx="587228" cy="226504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ext Box 3"/>
          <p:cNvSpPr txBox="1">
            <a:spLocks noChangeArrowheads="1"/>
          </p:cNvSpPr>
          <p:nvPr/>
        </p:nvSpPr>
        <p:spPr bwMode="auto">
          <a:xfrm>
            <a:off x="0" y="187325"/>
            <a:ext cx="3733800" cy="584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eaLnBrk="1" hangingPunct="1"/>
            <a:r>
              <a:rPr lang="zh-CN" altLang="en-US" sz="32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实验内容与步骤：</a:t>
            </a:r>
            <a:endParaRPr lang="zh-CN" altLang="en-US" sz="320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4339" name="TextBox 66"/>
          <p:cNvSpPr txBox="1">
            <a:spLocks noChangeArrowheads="1"/>
          </p:cNvSpPr>
          <p:nvPr/>
        </p:nvSpPr>
        <p:spPr bwMode="auto">
          <a:xfrm>
            <a:off x="491485" y="1511606"/>
            <a:ext cx="8115620" cy="470898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anchor="ctr">
            <a:spAutoFit/>
          </a:bodyPr>
          <a:lstStyle/>
          <a:p>
            <a:pPr marL="514350" indent="-514350" algn="just" eaLnBrk="1" hangingPunct="1">
              <a:lnSpc>
                <a:spcPct val="150000"/>
              </a:lnSpc>
              <a:buFont typeface="Times New Roman" panose="02020603050405020304" pitchFamily="18" charset="0"/>
              <a:buAutoNum type="romanUcPeriod"/>
            </a:pPr>
            <a:r>
              <a:rPr lang="zh-CN" altLang="en-US" sz="2000" b="0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当系统测试结束后，将电控箱的负高压旋钮逆时针旋至最小值。</a:t>
            </a:r>
            <a:endParaRPr lang="en-US" altLang="zh-CN" sz="2000" b="0" dirty="0"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  <a:p>
            <a:pPr marL="514350" indent="-514350" algn="just" eaLnBrk="1" hangingPunct="1">
              <a:lnSpc>
                <a:spcPct val="150000"/>
              </a:lnSpc>
              <a:buFont typeface="Times New Roman" panose="02020603050405020304" pitchFamily="18" charset="0"/>
              <a:buAutoNum type="romanUcPeriod"/>
            </a:pPr>
            <a:endParaRPr lang="en-US" altLang="zh-CN" sz="2000" b="0" dirty="0"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  <a:p>
            <a:pPr marL="514350" indent="-514350" algn="just" eaLnBrk="1" hangingPunct="1">
              <a:lnSpc>
                <a:spcPct val="150000"/>
              </a:lnSpc>
              <a:buFont typeface="Times New Roman" panose="02020603050405020304" pitchFamily="18" charset="0"/>
              <a:buAutoNum type="romanUcPeriod"/>
            </a:pPr>
            <a:endParaRPr lang="en-US" altLang="zh-CN" sz="2000" b="0" dirty="0"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  <a:p>
            <a:pPr marL="514350" indent="-514350" algn="just" eaLnBrk="1" hangingPunct="1">
              <a:lnSpc>
                <a:spcPct val="150000"/>
              </a:lnSpc>
              <a:buFont typeface="Times New Roman" panose="02020603050405020304" pitchFamily="18" charset="0"/>
              <a:buAutoNum type="romanUcPeriod"/>
            </a:pPr>
            <a:endParaRPr lang="en-US" altLang="zh-CN" sz="2000" b="0" dirty="0"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  <a:p>
            <a:pPr marL="514350" indent="-514350" algn="just" eaLnBrk="1" hangingPunct="1">
              <a:lnSpc>
                <a:spcPct val="150000"/>
              </a:lnSpc>
              <a:buFont typeface="Times New Roman" panose="02020603050405020304" pitchFamily="18" charset="0"/>
              <a:buAutoNum type="romanUcPeriod"/>
            </a:pPr>
            <a:r>
              <a:rPr lang="zh-CN" altLang="en-US" sz="2000" b="0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点击系统复位，等待仪器复位完成。</a:t>
            </a:r>
            <a:endParaRPr lang="en-US" altLang="zh-CN" sz="2000" b="0" dirty="0"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  <a:p>
            <a:pPr marL="514350" indent="-514350" algn="just" eaLnBrk="1" hangingPunct="1">
              <a:lnSpc>
                <a:spcPct val="150000"/>
              </a:lnSpc>
              <a:buFont typeface="Times New Roman" panose="02020603050405020304" pitchFamily="18" charset="0"/>
              <a:buAutoNum type="romanUcPeriod"/>
            </a:pPr>
            <a:endParaRPr lang="en-US" altLang="zh-CN" sz="2000" b="0" dirty="0"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  <a:p>
            <a:pPr marL="514350" indent="-514350" algn="just" eaLnBrk="1" hangingPunct="1">
              <a:lnSpc>
                <a:spcPct val="150000"/>
              </a:lnSpc>
              <a:buFont typeface="Times New Roman" panose="02020603050405020304" pitchFamily="18" charset="0"/>
              <a:buAutoNum type="romanUcPeriod"/>
            </a:pPr>
            <a:endParaRPr lang="en-US" altLang="zh-CN" sz="2000" b="0" dirty="0"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  <a:p>
            <a:pPr marL="514350" indent="-514350" algn="just" eaLnBrk="1" hangingPunct="1">
              <a:lnSpc>
                <a:spcPct val="150000"/>
              </a:lnSpc>
              <a:buFont typeface="Times New Roman" panose="02020603050405020304" pitchFamily="18" charset="0"/>
              <a:buAutoNum type="romanUcPeriod"/>
            </a:pPr>
            <a:endParaRPr lang="en-US" altLang="zh-CN" sz="2000" b="0" dirty="0"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  <a:p>
            <a:pPr marL="514350" indent="-514350" algn="just" eaLnBrk="1" hangingPunct="1">
              <a:lnSpc>
                <a:spcPct val="150000"/>
              </a:lnSpc>
              <a:buFont typeface="Times New Roman" panose="02020603050405020304" pitchFamily="18" charset="0"/>
              <a:buAutoNum type="romanUcPeriod"/>
            </a:pPr>
            <a:r>
              <a:rPr lang="zh-CN" altLang="en-US" sz="2000" b="0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点击菜单栏中“文件</a:t>
            </a:r>
            <a:r>
              <a:rPr lang="en-US" altLang="zh-CN" sz="2000" b="0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\</a:t>
            </a:r>
            <a:r>
              <a:rPr lang="zh-CN" altLang="en-US" sz="2000" b="0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退出系统”，按照提示退出仪器操作系统。</a:t>
            </a:r>
            <a:endParaRPr lang="en-US" altLang="zh-CN" sz="2000" b="0" dirty="0"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  <a:p>
            <a:pPr marL="514350" indent="-514350" algn="just" eaLnBrk="1" hangingPunct="1">
              <a:lnSpc>
                <a:spcPct val="150000"/>
              </a:lnSpc>
              <a:buFont typeface="Times New Roman" panose="02020603050405020304" pitchFamily="18" charset="0"/>
              <a:buAutoNum type="romanUcPeriod"/>
            </a:pPr>
            <a:r>
              <a:rPr lang="zh-CN" altLang="en-US" sz="2000" b="0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关闭电源。</a:t>
            </a:r>
            <a:endParaRPr lang="zh-CN" altLang="en-US" sz="2000" b="0" dirty="0"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</p:txBody>
      </p:sp>
      <p:sp>
        <p:nvSpPr>
          <p:cNvPr id="14340" name="TextBox 66"/>
          <p:cNvSpPr txBox="1">
            <a:spLocks noChangeArrowheads="1"/>
          </p:cNvSpPr>
          <p:nvPr/>
        </p:nvSpPr>
        <p:spPr bwMode="auto">
          <a:xfrm>
            <a:off x="381000" y="1067295"/>
            <a:ext cx="8763000" cy="46196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>
            <a:spAutoFit/>
          </a:bodyPr>
          <a:lstStyle/>
          <a:p>
            <a:pPr eaLnBrk="1" hangingPunct="1"/>
            <a:r>
              <a:rPr lang="en-US" altLang="zh-CN" sz="2400" b="0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5</a:t>
            </a:r>
            <a:r>
              <a:rPr lang="zh-CN" altLang="en-US" sz="2400" b="0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、退出系统与关机</a:t>
            </a:r>
            <a:endParaRPr lang="en-US" altLang="zh-CN" sz="2400" b="0" dirty="0"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4991355" y="2004969"/>
            <a:ext cx="2506980" cy="155597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983977" y="3740296"/>
            <a:ext cx="2549338" cy="157832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ext Box 4"/>
          <p:cNvSpPr txBox="1">
            <a:spLocks noChangeArrowheads="1"/>
          </p:cNvSpPr>
          <p:nvPr/>
        </p:nvSpPr>
        <p:spPr bwMode="auto">
          <a:xfrm>
            <a:off x="0" y="169863"/>
            <a:ext cx="2981325" cy="5810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eaLnBrk="1" hangingPunct="1"/>
            <a:r>
              <a:rPr lang="zh-CN" altLang="en-US" sz="32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数据处理：</a:t>
            </a:r>
            <a:endParaRPr lang="zh-CN" altLang="en-US" sz="320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5363" name="TextBox 11"/>
          <p:cNvSpPr txBox="1">
            <a:spLocks noChangeArrowheads="1"/>
          </p:cNvSpPr>
          <p:nvPr/>
        </p:nvSpPr>
        <p:spPr bwMode="auto">
          <a:xfrm>
            <a:off x="323850" y="919640"/>
            <a:ext cx="8116888" cy="175323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>
            <a:spAutoFit/>
          </a:bodyPr>
          <a:lstStyle/>
          <a:p>
            <a:pPr marL="514350" indent="-514350" algn="just" eaLnBrk="1" hangingPunct="1">
              <a:lnSpc>
                <a:spcPct val="150000"/>
              </a:lnSpc>
              <a:buFont typeface="Times New Roman" panose="02020603050405020304" pitchFamily="18" charset="0"/>
              <a:buAutoNum type="romanUcPeriod"/>
            </a:pPr>
            <a:r>
              <a:rPr lang="zh-CN" altLang="en-US" sz="2400" b="0"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绘制钨灯放置玻璃片前后光谱图；</a:t>
            </a:r>
            <a:endParaRPr lang="zh-CN" altLang="en-US" sz="2400" b="0"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  <a:p>
            <a:pPr marL="514350" indent="-514350" algn="just" eaLnBrk="1" hangingPunct="1">
              <a:lnSpc>
                <a:spcPct val="150000"/>
              </a:lnSpc>
              <a:buFont typeface="Times New Roman" panose="02020603050405020304" pitchFamily="18" charset="0"/>
              <a:buAutoNum type="romanUcPeriod"/>
            </a:pPr>
            <a:endParaRPr lang="en-US" altLang="zh-CN" sz="2400" b="0"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  <a:p>
            <a:pPr marL="514350" indent="-514350" algn="just" eaLnBrk="1" hangingPunct="1">
              <a:lnSpc>
                <a:spcPct val="150000"/>
              </a:lnSpc>
              <a:buFont typeface="Times New Roman" panose="02020603050405020304" pitchFamily="18" charset="0"/>
              <a:buAutoNum type="romanUcPeriod"/>
            </a:pPr>
            <a:r>
              <a:rPr lang="zh-CN" altLang="en-US" sz="2400" b="0"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  <a:sym typeface="+mn-ea"/>
              </a:rPr>
              <a:t>绘制毛玻璃片吸收率随波长变化图</a:t>
            </a:r>
            <a:endParaRPr lang="en-US" altLang="zh-CN" sz="2400" b="0"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15366" name="图片 4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1622743" y="2772238"/>
            <a:ext cx="4884737" cy="3370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41986" name="Object 2"/>
          <p:cNvGraphicFramePr>
            <a:graphicFrameLocks noChangeAspect="1"/>
          </p:cNvGraphicFramePr>
          <p:nvPr/>
        </p:nvGraphicFramePr>
        <p:xfrm>
          <a:off x="5944027" y="919217"/>
          <a:ext cx="3132137" cy="2303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992" name="Equation" r:id="rId2" imgW="1155700" imgH="850900" progId="Equation.DSMT4">
                  <p:embed/>
                </p:oleObj>
              </mc:Choice>
              <mc:Fallback>
                <p:oleObj name="Equation" r:id="rId2" imgW="1155700" imgH="850900" progId="Equation.DSMT4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44027" y="919217"/>
                        <a:ext cx="3132137" cy="2303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714612" y="0"/>
            <a:ext cx="3929089" cy="769441"/>
          </a:xfrm>
          <a:prstGeom prst="rect">
            <a:avLst/>
          </a:prstGeom>
          <a:effectLst>
            <a:glow rad="101600">
              <a:schemeClr val="accent2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>
            <a:spAutoFit/>
          </a:bodyPr>
          <a:lstStyle/>
          <a:p>
            <a:pPr indent="266700">
              <a:defRPr/>
            </a:pPr>
            <a:r>
              <a:rPr lang="zh-CN" altLang="en-US" sz="4400" b="1" dirty="0">
                <a:solidFill>
                  <a:prstClr val="black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实验背景</a:t>
            </a:r>
            <a:endParaRPr lang="zh-CN" altLang="en-US" sz="4400" dirty="0">
              <a:solidFill>
                <a:prstClr val="black"/>
              </a:solidFill>
              <a:latin typeface="华文中宋" panose="02010600040101010101" pitchFamily="2" charset="-122"/>
              <a:ea typeface="华文中宋" panose="0201060004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1030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" y="1428750"/>
            <a:ext cx="3071813" cy="299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矩形 6"/>
          <p:cNvSpPr/>
          <p:nvPr/>
        </p:nvSpPr>
        <p:spPr>
          <a:xfrm>
            <a:off x="285750" y="642938"/>
            <a:ext cx="2704465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原子能级跃迁会发射光波</a:t>
            </a:r>
            <a:endParaRPr lang="zh-CN" altLang="en-US" sz="1800" dirty="0">
              <a:solidFill>
                <a:schemeClr val="tx1">
                  <a:lumMod val="95000"/>
                  <a:lumOff val="5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1032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0563" y="785813"/>
            <a:ext cx="4286250" cy="3681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026" name="Object 6"/>
          <p:cNvGraphicFramePr>
            <a:graphicFrameLocks noChangeAspect="1"/>
          </p:cNvGraphicFramePr>
          <p:nvPr/>
        </p:nvGraphicFramePr>
        <p:xfrm>
          <a:off x="142875" y="3786188"/>
          <a:ext cx="1428750" cy="514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0" name="Equation" r:id="rId3" imgW="558800" imgH="203200" progId="Equation.DSMT4">
                  <p:embed/>
                </p:oleObj>
              </mc:Choice>
              <mc:Fallback>
                <p:oleObj name="Equation" r:id="rId3" imgW="558800" imgH="20320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2875" y="3786188"/>
                        <a:ext cx="1428750" cy="514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33" name="Picture 9" descr="https://timgsa.baidu.com/timg?image&amp;quality=80&amp;size=b9999_10000&amp;sec=1512333877800&amp;di=302b5aeb73221888b32729a377aa06f4&amp;imgtype=0&amp;src=http%3A%2F%2Fimgsrc.baidu.com%2Fbaike%2Fabpic%2Fitem%2Ffab3ac11da72b763ca80c4db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313" y="4857750"/>
            <a:ext cx="3429000" cy="1643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4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0563" y="4643438"/>
            <a:ext cx="3857625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Text Box 4"/>
          <p:cNvSpPr txBox="1">
            <a:spLocks noChangeArrowheads="1"/>
          </p:cNvSpPr>
          <p:nvPr/>
        </p:nvSpPr>
        <p:spPr bwMode="auto">
          <a:xfrm>
            <a:off x="0" y="169863"/>
            <a:ext cx="2981325" cy="5810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eaLnBrk="1" hangingPunct="1"/>
            <a:r>
              <a:rPr lang="zh-CN" altLang="en-US" sz="32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思考题：</a:t>
            </a:r>
            <a:endParaRPr lang="zh-CN" altLang="en-US" sz="320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5"/>
          <p:cNvSpPr txBox="1"/>
          <p:nvPr/>
        </p:nvSpPr>
        <p:spPr>
          <a:xfrm>
            <a:off x="977940" y="2082695"/>
            <a:ext cx="72377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1</a:t>
            </a:r>
            <a:r>
              <a:rPr lang="zh-CN" altLang="en-US" sz="2400" b="1" dirty="0"/>
              <a:t>、</a:t>
            </a:r>
            <a:r>
              <a:rPr lang="zh-CN" altLang="en-US" sz="2400" b="0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开、关电源前负高压要调至最小；</a:t>
            </a:r>
            <a:endParaRPr lang="en-US" altLang="zh-CN" sz="2400" b="0" dirty="0"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  <a:p>
            <a:r>
              <a:rPr lang="en-US" altLang="zh-CN" sz="2400" b="0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2</a:t>
            </a:r>
            <a:r>
              <a:rPr lang="zh-CN" altLang="en-US" sz="2400" b="0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、关机前要“复位”。</a:t>
            </a:r>
            <a:endParaRPr lang="zh-CN" altLang="en-US" sz="2400" b="0" dirty="0"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</p:txBody>
      </p:sp>
      <p:sp>
        <p:nvSpPr>
          <p:cNvPr id="3" name="Text Box 4"/>
          <p:cNvSpPr txBox="1">
            <a:spLocks noChangeArrowheads="1"/>
          </p:cNvSpPr>
          <p:nvPr/>
        </p:nvSpPr>
        <p:spPr bwMode="auto">
          <a:xfrm>
            <a:off x="0" y="169863"/>
            <a:ext cx="2981325" cy="5810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eaLnBrk="1" hangingPunct="1"/>
            <a:r>
              <a:rPr lang="zh-CN" altLang="en-US" sz="3200" dirty="0">
                <a:solidFill>
                  <a:srgbClr val="FF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注意事项：</a:t>
            </a:r>
            <a:endParaRPr lang="zh-CN" altLang="en-US" sz="3200" dirty="0">
              <a:solidFill>
                <a:srgbClr val="FF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ext Box 3"/>
          <p:cNvSpPr txBox="1">
            <a:spLocks noChangeArrowheads="1"/>
          </p:cNvSpPr>
          <p:nvPr/>
        </p:nvSpPr>
        <p:spPr bwMode="auto">
          <a:xfrm>
            <a:off x="0" y="187325"/>
            <a:ext cx="2921000" cy="57943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eaLnBrk="1" hangingPunct="1"/>
            <a:r>
              <a:rPr lang="zh-CN" altLang="en-US" sz="32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实验目的：</a:t>
            </a:r>
            <a:endParaRPr lang="zh-CN" altLang="en-US" sz="320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5123" name="矩形 1"/>
          <p:cNvSpPr>
            <a:spLocks noChangeArrowheads="1"/>
          </p:cNvSpPr>
          <p:nvPr/>
        </p:nvSpPr>
        <p:spPr bwMode="auto">
          <a:xfrm>
            <a:off x="528638" y="1943100"/>
            <a:ext cx="8408987" cy="21304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marL="457200" indent="-457200" eaLnBrk="1" hangingPunct="1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l"/>
            </a:pPr>
            <a:r>
              <a:rPr lang="zh-CN" altLang="en-US" b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了解光谱学的基础知识</a:t>
            </a:r>
            <a:endParaRPr lang="zh-CN" altLang="en-US" b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  <a:p>
            <a:pPr marL="457200" indent="-457200" eaLnBrk="1" hangingPunct="1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l"/>
            </a:pPr>
            <a:r>
              <a:rPr lang="zh-CN" altLang="en-US" b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了解光栅光谱仪的工作原理</a:t>
            </a:r>
            <a:endParaRPr lang="zh-CN" altLang="en-US" b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  <a:p>
            <a:pPr marL="457200" indent="-457200" eaLnBrk="1" hangingPunct="1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l"/>
            </a:pPr>
            <a:r>
              <a:rPr lang="zh-CN" altLang="en-US" b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掌握利用光栅光谱仪进行光谱测量的技术</a:t>
            </a:r>
            <a:endParaRPr lang="zh-CN" altLang="en-US" b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ext Box 3"/>
          <p:cNvSpPr txBox="1">
            <a:spLocks noChangeArrowheads="1"/>
          </p:cNvSpPr>
          <p:nvPr/>
        </p:nvSpPr>
        <p:spPr bwMode="auto">
          <a:xfrm>
            <a:off x="0" y="187325"/>
            <a:ext cx="2921000" cy="57943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eaLnBrk="1" hangingPunct="1"/>
            <a:r>
              <a:rPr lang="zh-CN" altLang="en-US" sz="32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实验原理：</a:t>
            </a:r>
            <a:endParaRPr lang="zh-CN" altLang="en-US" sz="32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" name="矩形 1"/>
          <p:cNvSpPr>
            <a:spLocks noChangeArrowheads="1"/>
          </p:cNvSpPr>
          <p:nvPr/>
        </p:nvSpPr>
        <p:spPr bwMode="auto">
          <a:xfrm>
            <a:off x="590550" y="1739900"/>
            <a:ext cx="7962900" cy="584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>
            <a:spAutoFit/>
          </a:bodyPr>
          <a:lstStyle/>
          <a:p>
            <a:pPr algn="just" eaLnBrk="1" hangingPunct="1">
              <a:lnSpc>
                <a:spcPct val="150000"/>
              </a:lnSpc>
            </a:pPr>
            <a:r>
              <a:rPr lang="zh-CN" altLang="en-US" sz="2400" b="0"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光谱是光的频率成份（或波长）和强度分布的关系图</a:t>
            </a:r>
            <a:endParaRPr lang="zh-CN" altLang="en-US" sz="2400" b="0"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27650" name="Picture 2" descr="http://gss0.baidu.com/9vo3dSag_xI4khGko9WTAnF6hhy/zhidao/pic/item/a8ec8a13632762d0c6486590a7ec08fa513dc6af.jpg"/>
          <p:cNvPicPr>
            <a:picLocks noChangeAspect="1" noChangeArrowheads="1"/>
          </p:cNvPicPr>
          <p:nvPr/>
        </p:nvPicPr>
        <p:blipFill>
          <a:blip r:embed="rId1" cstate="print"/>
          <a:srcRect t="22238" r="38257"/>
          <a:stretch>
            <a:fillRect/>
          </a:stretch>
        </p:blipFill>
        <p:spPr bwMode="auto">
          <a:xfrm>
            <a:off x="1381125" y="2565400"/>
            <a:ext cx="5246688" cy="3617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149" name="Rectangle 34"/>
          <p:cNvSpPr>
            <a:spLocks noChangeArrowheads="1"/>
          </p:cNvSpPr>
          <p:nvPr/>
        </p:nvSpPr>
        <p:spPr bwMode="auto">
          <a:xfrm>
            <a:off x="82550" y="1049338"/>
            <a:ext cx="3105150" cy="5238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>
            <a:spAutoFit/>
          </a:bodyPr>
          <a:lstStyle/>
          <a:p>
            <a:pPr eaLnBrk="1" hangingPunct="1"/>
            <a:r>
              <a:rPr lang="en-US" altLang="zh-CN" b="0"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1</a:t>
            </a:r>
            <a:r>
              <a:rPr lang="zh-CN" altLang="en-US" b="0"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、光谱</a:t>
            </a:r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9" name="Text Box 7"/>
          <p:cNvSpPr txBox="1">
            <a:spLocks noChangeArrowheads="1"/>
          </p:cNvSpPr>
          <p:nvPr/>
        </p:nvSpPr>
        <p:spPr bwMode="auto">
          <a:xfrm>
            <a:off x="1666875" y="1014413"/>
            <a:ext cx="6248400" cy="3968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0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定义：由发光体直接产生的光谱</a:t>
            </a:r>
            <a:endParaRPr kumimoji="1" lang="zh-CN" altLang="en-US" sz="200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3800" name="Text Box 8"/>
          <p:cNvSpPr txBox="1">
            <a:spLocks noChangeArrowheads="1"/>
          </p:cNvSpPr>
          <p:nvPr/>
        </p:nvSpPr>
        <p:spPr bwMode="auto">
          <a:xfrm>
            <a:off x="1666875" y="1820863"/>
            <a:ext cx="1600200" cy="3968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0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连续光谱</a:t>
            </a:r>
            <a:endParaRPr kumimoji="1" lang="zh-CN" altLang="en-US" sz="200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3802" name="Text Box 10"/>
          <p:cNvSpPr txBox="1">
            <a:spLocks noChangeArrowheads="1"/>
          </p:cNvSpPr>
          <p:nvPr/>
        </p:nvSpPr>
        <p:spPr bwMode="auto">
          <a:xfrm>
            <a:off x="2998788" y="1600200"/>
            <a:ext cx="4916487" cy="8620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algn="just">
              <a:spcBef>
                <a:spcPct val="50000"/>
              </a:spcBef>
            </a:pPr>
            <a:r>
              <a:rPr kumimoji="1" lang="zh-CN" altLang="en-US" sz="20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炽热的固体、液体和高压气体发光形成的</a:t>
            </a:r>
            <a:endParaRPr kumimoji="1" lang="en-US" altLang="zh-CN" sz="200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algn="just">
              <a:spcBef>
                <a:spcPct val="50000"/>
              </a:spcBef>
            </a:pPr>
            <a:r>
              <a:rPr kumimoji="1" lang="zh-CN" altLang="en-US" sz="20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连续分布，各种波长的光都有</a:t>
            </a:r>
            <a:endParaRPr kumimoji="1" lang="zh-CN" altLang="en-US" sz="200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3804" name="Text Box 12"/>
          <p:cNvSpPr txBox="1">
            <a:spLocks noChangeArrowheads="1"/>
          </p:cNvSpPr>
          <p:nvPr/>
        </p:nvSpPr>
        <p:spPr bwMode="auto">
          <a:xfrm>
            <a:off x="1666875" y="2955925"/>
            <a:ext cx="1247775" cy="3968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0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线状光谱</a:t>
            </a:r>
            <a:endParaRPr kumimoji="1" lang="zh-CN" altLang="en-US" sz="240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3806" name="Text Box 14"/>
          <p:cNvSpPr txBox="1">
            <a:spLocks noChangeArrowheads="1"/>
          </p:cNvSpPr>
          <p:nvPr/>
        </p:nvSpPr>
        <p:spPr bwMode="auto">
          <a:xfrm>
            <a:off x="2833688" y="2698750"/>
            <a:ext cx="5907087" cy="9636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Bef>
                <a:spcPct val="50000"/>
              </a:spcBef>
            </a:pPr>
            <a:r>
              <a:rPr kumimoji="1" lang="zh-CN" altLang="en-US" sz="20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游离原子、稀薄气体发光形成的一些不连续的明线组成，不同元素的明线光谱不同（又叫特征光谱）</a:t>
            </a:r>
            <a:endParaRPr kumimoji="1" lang="zh-CN" altLang="en-US" sz="200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3" name="组合 5"/>
          <p:cNvGrpSpPr/>
          <p:nvPr/>
        </p:nvGrpSpPr>
        <p:grpSpPr bwMode="auto">
          <a:xfrm>
            <a:off x="762000" y="1905000"/>
            <a:ext cx="228600" cy="2971800"/>
            <a:chOff x="762000" y="1905000"/>
            <a:chExt cx="228600" cy="2971800"/>
          </a:xfrm>
        </p:grpSpPr>
        <p:sp>
          <p:nvSpPr>
            <p:cNvPr id="7195" name="Line 5"/>
            <p:cNvSpPr>
              <a:spLocks noChangeShapeType="1"/>
            </p:cNvSpPr>
            <p:nvPr/>
          </p:nvSpPr>
          <p:spPr bwMode="auto">
            <a:xfrm>
              <a:off x="762000" y="1905000"/>
              <a:ext cx="0" cy="2971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196" name="Line 16"/>
            <p:cNvSpPr>
              <a:spLocks noChangeShapeType="1"/>
            </p:cNvSpPr>
            <p:nvPr/>
          </p:nvSpPr>
          <p:spPr bwMode="auto">
            <a:xfrm>
              <a:off x="762000" y="4876800"/>
              <a:ext cx="228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197" name="Line 17"/>
            <p:cNvSpPr>
              <a:spLocks noChangeShapeType="1"/>
            </p:cNvSpPr>
            <p:nvPr/>
          </p:nvSpPr>
          <p:spPr bwMode="auto">
            <a:xfrm>
              <a:off x="762000" y="1905000"/>
              <a:ext cx="228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33811" name="Text Box 19"/>
          <p:cNvSpPr txBox="1">
            <a:spLocks noChangeArrowheads="1"/>
          </p:cNvSpPr>
          <p:nvPr/>
        </p:nvSpPr>
        <p:spPr bwMode="auto">
          <a:xfrm>
            <a:off x="1666875" y="4111625"/>
            <a:ext cx="6921500" cy="3968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0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定义：连续光谱中某些波长的光被物质吸收后产生的光谱</a:t>
            </a:r>
            <a:endParaRPr kumimoji="1" lang="zh-CN" altLang="en-US" sz="200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3812" name="Text Box 20"/>
          <p:cNvSpPr txBox="1">
            <a:spLocks noChangeArrowheads="1"/>
          </p:cNvSpPr>
          <p:nvPr/>
        </p:nvSpPr>
        <p:spPr bwMode="auto">
          <a:xfrm>
            <a:off x="1666875" y="4867275"/>
            <a:ext cx="6573838" cy="4000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0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炽热的白光通过温度较白光低的气体后，再色散形成的</a:t>
            </a:r>
            <a:endParaRPr kumimoji="1" lang="zh-CN" altLang="en-US" sz="200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3813" name="Text Box 21"/>
          <p:cNvSpPr txBox="1">
            <a:spLocks noChangeArrowheads="1"/>
          </p:cNvSpPr>
          <p:nvPr/>
        </p:nvSpPr>
        <p:spPr bwMode="auto">
          <a:xfrm>
            <a:off x="1674813" y="5661025"/>
            <a:ext cx="6934200" cy="4000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0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连续光谱背景上出现一些暗线（与特征谱线相对应）</a:t>
            </a:r>
            <a:endParaRPr kumimoji="1" lang="zh-CN" altLang="en-US" sz="200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6" name="组合 6"/>
          <p:cNvGrpSpPr/>
          <p:nvPr/>
        </p:nvGrpSpPr>
        <p:grpSpPr bwMode="auto">
          <a:xfrm>
            <a:off x="1430338" y="1219200"/>
            <a:ext cx="244475" cy="1935163"/>
            <a:chOff x="1430323" y="1219199"/>
            <a:chExt cx="245174" cy="1935162"/>
          </a:xfrm>
        </p:grpSpPr>
        <p:sp>
          <p:nvSpPr>
            <p:cNvPr id="7191" name="Line 23"/>
            <p:cNvSpPr>
              <a:spLocks noChangeShapeType="1"/>
            </p:cNvSpPr>
            <p:nvPr/>
          </p:nvSpPr>
          <p:spPr bwMode="auto">
            <a:xfrm>
              <a:off x="1446897" y="3154361"/>
              <a:ext cx="228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192" name="Line 24"/>
            <p:cNvSpPr>
              <a:spLocks noChangeShapeType="1"/>
            </p:cNvSpPr>
            <p:nvPr/>
          </p:nvSpPr>
          <p:spPr bwMode="auto">
            <a:xfrm>
              <a:off x="1430323" y="1219199"/>
              <a:ext cx="0" cy="193516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193" name="Line 25"/>
            <p:cNvSpPr>
              <a:spLocks noChangeShapeType="1"/>
            </p:cNvSpPr>
            <p:nvPr/>
          </p:nvSpPr>
          <p:spPr bwMode="auto">
            <a:xfrm>
              <a:off x="1430323" y="2057400"/>
              <a:ext cx="228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194" name="Line 26"/>
            <p:cNvSpPr>
              <a:spLocks noChangeShapeType="1"/>
            </p:cNvSpPr>
            <p:nvPr/>
          </p:nvSpPr>
          <p:spPr bwMode="auto">
            <a:xfrm>
              <a:off x="1430323" y="1219200"/>
              <a:ext cx="228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7" name="组合 7"/>
          <p:cNvGrpSpPr/>
          <p:nvPr/>
        </p:nvGrpSpPr>
        <p:grpSpPr bwMode="auto">
          <a:xfrm>
            <a:off x="1404938" y="4191000"/>
            <a:ext cx="228600" cy="1752600"/>
            <a:chOff x="1405156" y="4191000"/>
            <a:chExt cx="228600" cy="1752600"/>
          </a:xfrm>
        </p:grpSpPr>
        <p:sp>
          <p:nvSpPr>
            <p:cNvPr id="7187" name="Line 28"/>
            <p:cNvSpPr>
              <a:spLocks noChangeShapeType="1"/>
            </p:cNvSpPr>
            <p:nvPr/>
          </p:nvSpPr>
          <p:spPr bwMode="auto">
            <a:xfrm>
              <a:off x="1405156" y="5943600"/>
              <a:ext cx="228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188" name="Line 29"/>
            <p:cNvSpPr>
              <a:spLocks noChangeShapeType="1"/>
            </p:cNvSpPr>
            <p:nvPr/>
          </p:nvSpPr>
          <p:spPr bwMode="auto">
            <a:xfrm>
              <a:off x="1405156" y="4191000"/>
              <a:ext cx="0" cy="1752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189" name="Line 30"/>
            <p:cNvSpPr>
              <a:spLocks noChangeShapeType="1"/>
            </p:cNvSpPr>
            <p:nvPr/>
          </p:nvSpPr>
          <p:spPr bwMode="auto">
            <a:xfrm>
              <a:off x="1405156" y="5105400"/>
              <a:ext cx="228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190" name="Line 31"/>
            <p:cNvSpPr>
              <a:spLocks noChangeShapeType="1"/>
            </p:cNvSpPr>
            <p:nvPr/>
          </p:nvSpPr>
          <p:spPr bwMode="auto">
            <a:xfrm>
              <a:off x="1405156" y="4191000"/>
              <a:ext cx="228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</p:grpSp>
      <p:pic>
        <p:nvPicPr>
          <p:cNvPr id="2" name="图片 1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3501708" y="1734820"/>
            <a:ext cx="4738687" cy="963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图片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02025" y="3083243"/>
            <a:ext cx="4738688" cy="2452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183" name="Text Box 3"/>
          <p:cNvSpPr txBox="1">
            <a:spLocks noChangeArrowheads="1"/>
          </p:cNvSpPr>
          <p:nvPr/>
        </p:nvSpPr>
        <p:spPr bwMode="auto">
          <a:xfrm>
            <a:off x="0" y="187325"/>
            <a:ext cx="2921000" cy="57943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eaLnBrk="1" hangingPunct="1"/>
            <a:r>
              <a:rPr lang="zh-CN" altLang="en-US" sz="32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实验原理：</a:t>
            </a:r>
            <a:endParaRPr lang="zh-CN" altLang="en-US" sz="32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852488" y="1460500"/>
            <a:ext cx="554037" cy="1460500"/>
          </a:xfrm>
          <a:prstGeom prst="rect">
            <a:avLst/>
          </a:prstGeom>
          <a:noFill/>
        </p:spPr>
        <p:txBody>
          <a:bodyPr vert="eaVert">
            <a:spAutoFit/>
          </a:bodyPr>
          <a:lstStyle/>
          <a:p>
            <a:pPr>
              <a:defRPr/>
            </a:pPr>
            <a:r>
              <a:rPr lang="zh-CN" altLang="en-US" sz="2400" dirty="0">
                <a:latin typeface="+mn-ea"/>
                <a:ea typeface="+mn-ea"/>
              </a:rPr>
              <a:t>发射光谱</a:t>
            </a:r>
            <a:endParaRPr lang="zh-CN" altLang="en-US" sz="2400" dirty="0">
              <a:latin typeface="+mn-ea"/>
              <a:ea typeface="+mn-ea"/>
            </a:endParaRPr>
          </a:p>
        </p:txBody>
      </p:sp>
      <p:sp>
        <p:nvSpPr>
          <p:cNvPr id="7185" name="TextBox 35"/>
          <p:cNvSpPr txBox="1">
            <a:spLocks noChangeArrowheads="1"/>
          </p:cNvSpPr>
          <p:nvPr/>
        </p:nvSpPr>
        <p:spPr bwMode="auto">
          <a:xfrm>
            <a:off x="839788" y="4313238"/>
            <a:ext cx="554037" cy="130333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eaVert" wrap="none">
            <a:spAutoFit/>
          </a:bodyPr>
          <a:lstStyle/>
          <a:p>
            <a:r>
              <a:rPr lang="zh-CN" altLang="en-US" sz="2400"/>
              <a:t>吸收光谱</a:t>
            </a:r>
            <a:endParaRPr lang="zh-CN" altLang="en-US" sz="2400"/>
          </a:p>
        </p:txBody>
      </p:sp>
      <p:sp>
        <p:nvSpPr>
          <p:cNvPr id="7186" name="TextBox 36"/>
          <p:cNvSpPr txBox="1">
            <a:spLocks noChangeArrowheads="1"/>
          </p:cNvSpPr>
          <p:nvPr/>
        </p:nvSpPr>
        <p:spPr bwMode="auto">
          <a:xfrm>
            <a:off x="41275" y="2933700"/>
            <a:ext cx="615950" cy="8016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eaVert" wrap="none">
            <a:spAutoFit/>
          </a:bodyPr>
          <a:lstStyle/>
          <a:p>
            <a:r>
              <a:rPr lang="zh-CN" altLang="en-US"/>
              <a:t>光谱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799" grpId="0"/>
      <p:bldP spid="33800" grpId="0"/>
      <p:bldP spid="33802" grpId="0"/>
      <p:bldP spid="33804" grpId="0"/>
      <p:bldP spid="33806" grpId="0"/>
      <p:bldP spid="33811" grpId="0"/>
      <p:bldP spid="33812" grpId="0"/>
      <p:bldP spid="3381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 Box 3"/>
          <p:cNvSpPr txBox="1">
            <a:spLocks noChangeArrowheads="1"/>
          </p:cNvSpPr>
          <p:nvPr/>
        </p:nvSpPr>
        <p:spPr bwMode="auto">
          <a:xfrm>
            <a:off x="0" y="187325"/>
            <a:ext cx="2921000" cy="57943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eaLnBrk="1" hangingPunct="1"/>
            <a:r>
              <a:rPr lang="zh-CN" altLang="en-US" sz="32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实验原理：</a:t>
            </a:r>
            <a:endParaRPr lang="zh-CN" altLang="en-US" sz="32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8195" name="Rectangle 3"/>
          <p:cNvSpPr txBox="1"/>
          <p:nvPr/>
        </p:nvSpPr>
        <p:spPr bwMode="auto">
          <a:xfrm>
            <a:off x="419100" y="1387068"/>
            <a:ext cx="7802563" cy="16906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>
            <a:spAutoFit/>
          </a:bodyPr>
          <a:lstStyle/>
          <a:p>
            <a:pPr algn="just" eaLnBrk="1" hangingPunct="1">
              <a:lnSpc>
                <a:spcPct val="150000"/>
              </a:lnSpc>
            </a:pPr>
            <a:r>
              <a:rPr lang="zh-CN" altLang="en-US" sz="2400" b="0" dirty="0">
                <a:solidFill>
                  <a:srgbClr val="FF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 光谱分析：</a:t>
            </a:r>
            <a:r>
              <a:rPr lang="zh-CN" altLang="en-US" sz="2400" b="0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由于每一种元素都有自己的特征谱线，因此可以</a:t>
            </a:r>
            <a:r>
              <a:rPr lang="zh-CN" altLang="en-US" sz="2400" b="0" dirty="0">
                <a:solidFill>
                  <a:srgbClr val="FF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根据光谱来鉴别物质和确定它的化学组成</a:t>
            </a:r>
            <a:r>
              <a:rPr lang="zh-CN" altLang="en-US" sz="2400" b="0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。这种方法叫做光谱分析。</a:t>
            </a:r>
            <a:endParaRPr lang="zh-CN" altLang="en-US" sz="2400" b="0" dirty="0"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</p:txBody>
      </p:sp>
      <p:sp>
        <p:nvSpPr>
          <p:cNvPr id="8196" name="Rectangle 3"/>
          <p:cNvSpPr txBox="1"/>
          <p:nvPr/>
        </p:nvSpPr>
        <p:spPr bwMode="auto">
          <a:xfrm>
            <a:off x="444267" y="3309398"/>
            <a:ext cx="7802563" cy="22463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>
            <a:spAutoFit/>
          </a:bodyPr>
          <a:lstStyle/>
          <a:p>
            <a:pPr algn="just" eaLnBrk="1" hangingPunct="1">
              <a:lnSpc>
                <a:spcPct val="150000"/>
              </a:lnSpc>
            </a:pPr>
            <a:r>
              <a:rPr lang="zh-CN" altLang="en-US" sz="2400" b="0" dirty="0">
                <a:solidFill>
                  <a:srgbClr val="FF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光栅光谱仪：</a:t>
            </a:r>
            <a:r>
              <a:rPr lang="zh-CN" altLang="en-US" sz="2400" b="0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是将成分复杂的光分解为光谱线的科学仪器。作为光谱分析的重要仪器之一，已被广泛应用于颜色测量、化学成份的浓度测量或辐射度学分析、膜厚测量、气体成分分析等领域中。</a:t>
            </a:r>
            <a:endParaRPr lang="zh-CN" altLang="en-US" sz="2400" b="0" dirty="0"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4233" y="1786890"/>
            <a:ext cx="3752850" cy="2733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375" y="1903730"/>
            <a:ext cx="3473450" cy="2500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ext Box 3"/>
          <p:cNvSpPr txBox="1">
            <a:spLocks noChangeArrowheads="1"/>
          </p:cNvSpPr>
          <p:nvPr/>
        </p:nvSpPr>
        <p:spPr bwMode="auto">
          <a:xfrm>
            <a:off x="0" y="187325"/>
            <a:ext cx="2921000" cy="57943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eaLnBrk="1" hangingPunct="1"/>
            <a:r>
              <a:rPr lang="zh-CN" altLang="en-US" sz="32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实验原理：</a:t>
            </a:r>
            <a:endParaRPr lang="zh-CN" altLang="en-US" sz="32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9220" name="Picture 1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131763" y="1889984"/>
            <a:ext cx="4267200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9221" name="Object 4"/>
          <p:cNvGraphicFramePr>
            <a:graphicFrameLocks noChangeAspect="1"/>
          </p:cNvGraphicFramePr>
          <p:nvPr/>
        </p:nvGraphicFramePr>
        <p:xfrm>
          <a:off x="674688" y="5187440"/>
          <a:ext cx="1393709" cy="3195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2" name="Equation" r:id="rId2" imgW="18592800" imgH="4267200" progId="Equation.DSMT4">
                  <p:embed/>
                </p:oleObj>
              </mc:Choice>
              <mc:Fallback>
                <p:oleObj name="Equation" r:id="rId2" imgW="18592800" imgH="4267200" progId="Equation.DSMT4">
                  <p:embed/>
                  <p:pic>
                    <p:nvPicPr>
                      <p:cNvPr id="0" name="Object 4"/>
                      <p:cNvPicPr>
                        <a:picLocks noChangeAspect="1"/>
                      </p:cNvPicPr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74688" y="5187440"/>
                        <a:ext cx="1393709" cy="319568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22" name="Object 6"/>
          <p:cNvGraphicFramePr>
            <a:graphicFrameLocks noChangeAspect="1"/>
          </p:cNvGraphicFramePr>
          <p:nvPr/>
        </p:nvGraphicFramePr>
        <p:xfrm>
          <a:off x="2308327" y="5228696"/>
          <a:ext cx="1475107" cy="3286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3" name="Equation" r:id="rId4" imgW="21945600" imgH="4876800" progId="Equation.DSMT4">
                  <p:embed/>
                </p:oleObj>
              </mc:Choice>
              <mc:Fallback>
                <p:oleObj name="Equation" r:id="rId4" imgW="21945600" imgH="4876800" progId="Equation.DSMT4">
                  <p:embed/>
                  <p:pic>
                    <p:nvPicPr>
                      <p:cNvPr id="0" name="Object 6"/>
                      <p:cNvPicPr>
                        <a:picLocks noChangeAspect="1"/>
                      </p:cNvPicPr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308327" y="5228696"/>
                        <a:ext cx="1475107" cy="328645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23" name="Object 8"/>
          <p:cNvGraphicFramePr>
            <a:graphicFrameLocks noChangeAspect="1"/>
          </p:cNvGraphicFramePr>
          <p:nvPr/>
        </p:nvGraphicFramePr>
        <p:xfrm>
          <a:off x="3212663" y="4356727"/>
          <a:ext cx="509588" cy="450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4" name="Equation" r:id="rId6" imgW="10668000" imgH="9448800" progId="Equation.DSMT4">
                  <p:embed/>
                </p:oleObj>
              </mc:Choice>
              <mc:Fallback>
                <p:oleObj name="Equation" r:id="rId6" imgW="10668000" imgH="9448800" progId="Equation.DSMT4">
                  <p:embed/>
                  <p:pic>
                    <p:nvPicPr>
                      <p:cNvPr id="0" name="Object 8"/>
                      <p:cNvPicPr>
                        <a:picLocks noChangeAspect="1"/>
                      </p:cNvPicPr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212663" y="4356727"/>
                        <a:ext cx="509588" cy="450850"/>
                      </a:xfrm>
                      <a:prstGeom prst="rect">
                        <a:avLst/>
                      </a:prstGeom>
                      <a:noFill/>
                      <a:ln w="9525" cap="flat" cmpd="sng">
                        <a:solidFill>
                          <a:srgbClr val="99CC00"/>
                        </a:solidFill>
                        <a:prstDash val="solid"/>
                        <a:miter/>
                        <a:headEnd type="none" w="med" len="med"/>
                        <a:tailEnd type="none" w="med" len="med"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9224" name="Rectangle 34"/>
          <p:cNvSpPr>
            <a:spLocks noChangeArrowheads="1"/>
          </p:cNvSpPr>
          <p:nvPr/>
        </p:nvSpPr>
        <p:spPr bwMode="auto">
          <a:xfrm>
            <a:off x="82550" y="1049338"/>
            <a:ext cx="6926263" cy="5238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>
            <a:spAutoFit/>
          </a:bodyPr>
          <a:lstStyle/>
          <a:p>
            <a:pPr eaLnBrk="1" hangingPunct="1"/>
            <a:r>
              <a:rPr lang="en-US" altLang="zh-CN" b="0"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2</a:t>
            </a:r>
            <a:r>
              <a:rPr lang="zh-CN" altLang="en-US" b="0"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、光栅光谱仪</a:t>
            </a:r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041265" y="2387600"/>
            <a:ext cx="3329305" cy="2676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/>
              <a:t>1</a:t>
            </a:r>
            <a:r>
              <a:rPr lang="zh-CN" altLang="en-US" sz="2400"/>
              <a:t>、不同波长的光，衍射角不同</a:t>
            </a:r>
            <a:endParaRPr lang="zh-CN" altLang="en-US" sz="2400"/>
          </a:p>
          <a:p>
            <a:r>
              <a:rPr lang="en-US" altLang="zh-CN" sz="2400"/>
              <a:t>2</a:t>
            </a:r>
            <a:r>
              <a:rPr lang="zh-CN" altLang="en-US" sz="2400"/>
              <a:t>、如果物质发出的光含有多种波长，则不同波长的光会被光栅按照不同衍射角衍射，最终色散开来</a:t>
            </a:r>
            <a:endParaRPr lang="zh-CN" altLang="en-US" sz="24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5160010" y="1700530"/>
            <a:ext cx="3984625" cy="494665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58750" y="1700530"/>
            <a:ext cx="4871720" cy="494665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218" name="Text Box 3"/>
          <p:cNvSpPr txBox="1">
            <a:spLocks noChangeArrowheads="1"/>
          </p:cNvSpPr>
          <p:nvPr/>
        </p:nvSpPr>
        <p:spPr bwMode="auto">
          <a:xfrm>
            <a:off x="0" y="187325"/>
            <a:ext cx="2921000" cy="57943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eaLnBrk="1" hangingPunct="1"/>
            <a:r>
              <a:rPr lang="zh-CN" altLang="en-US" sz="32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实验原理：</a:t>
            </a:r>
            <a:endParaRPr lang="zh-CN" altLang="en-US" sz="32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9219" name="Picture 4"/>
          <p:cNvPicPr>
            <a:picLocks noChangeAspect="1" noChangeArrowheads="1"/>
          </p:cNvPicPr>
          <p:nvPr/>
        </p:nvPicPr>
        <p:blipFill>
          <a:blip r:embed="rId1" cstate="print"/>
          <a:srcRect l="11624" t="1611" r="8623" b="2373"/>
          <a:stretch>
            <a:fillRect/>
          </a:stretch>
        </p:blipFill>
        <p:spPr bwMode="auto">
          <a:xfrm>
            <a:off x="309880" y="1967865"/>
            <a:ext cx="4543425" cy="4046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224" name="Rectangle 34"/>
          <p:cNvSpPr>
            <a:spLocks noChangeArrowheads="1"/>
          </p:cNvSpPr>
          <p:nvPr/>
        </p:nvSpPr>
        <p:spPr bwMode="auto">
          <a:xfrm>
            <a:off x="82550" y="1049338"/>
            <a:ext cx="6926263" cy="5238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>
            <a:spAutoFit/>
          </a:bodyPr>
          <a:lstStyle/>
          <a:p>
            <a:pPr eaLnBrk="1" hangingPunct="1"/>
            <a:r>
              <a:rPr lang="en-US" altLang="zh-CN" b="0"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2</a:t>
            </a:r>
            <a:r>
              <a:rPr lang="zh-CN" altLang="en-US" b="0"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、光栅光谱仪</a:t>
            </a:r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2059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4005" y="2227580"/>
            <a:ext cx="3769995" cy="302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SLIDE_MODEL_TYPE" val="cover"/>
</p:tagLst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jpeg"/></Relationships>
</file>

<file path=ppt/theme/theme1.xml><?xml version="1.0" encoding="utf-8"?>
<a:theme xmlns:a="http://schemas.openxmlformats.org/drawingml/2006/main" name="1_默认设计模板">
  <a:themeElements>
    <a:clrScheme name="1_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1_默认设计模板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2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2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1_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都市">
  <a:themeElements>
    <a:clrScheme name="都市">
      <a:dk1>
        <a:sysClr val="windowText" lastClr="000000"/>
      </a:dk1>
      <a:lt1>
        <a:sysClr val="window" lastClr="FFFFFF"/>
      </a:lt1>
      <a:dk2>
        <a:srgbClr val="424456"/>
      </a:dk2>
      <a:lt2>
        <a:srgbClr val="DEDEDE"/>
      </a:lt2>
      <a:accent1>
        <a:srgbClr val="53548A"/>
      </a:accent1>
      <a:accent2>
        <a:srgbClr val="438086"/>
      </a:accent2>
      <a:accent3>
        <a:srgbClr val="A04DA3"/>
      </a:accent3>
      <a:accent4>
        <a:srgbClr val="C4652D"/>
      </a:accent4>
      <a:accent5>
        <a:srgbClr val="8B5D3D"/>
      </a:accent5>
      <a:accent6>
        <a:srgbClr val="5C92B5"/>
      </a:accent6>
      <a:hlink>
        <a:srgbClr val="67AFBD"/>
      </a:hlink>
      <a:folHlink>
        <a:srgbClr val="C2A874"/>
      </a:folHlink>
    </a:clrScheme>
    <a:fontScheme name="都市">
      <a:majorFont>
        <a:latin typeface="Trebuchet MS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Georgia"/>
        <a:ea typeface=""/>
        <a:cs typeface=""/>
        <a:font script="Jpan" typeface="HG明朝B"/>
        <a:font script="Hang" typeface="맑은 고딕"/>
        <a:font script="Hans" typeface="宋体"/>
        <a:font script="Hant" typeface="新細明體"/>
        <a:font script="Arab" typeface="Arial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都市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255000"/>
              </a:schemeClr>
            </a:gs>
            <a:gs pos="55000">
              <a:schemeClr val="phClr">
                <a:tint val="12000"/>
                <a:satMod val="255000"/>
              </a:schemeClr>
            </a:gs>
            <a:gs pos="100000">
              <a:schemeClr val="phClr"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gradFill rotWithShape="1">
          <a:gsLst>
            <a:gs pos="0">
              <a:schemeClr val="phClr">
                <a:tint val="43000"/>
                <a:satMod val="165000"/>
              </a:schemeClr>
            </a:gs>
            <a:gs pos="55000">
              <a:schemeClr val="phClr">
                <a:tint val="83000"/>
                <a:satMod val="155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-40000" t="-90000" r="140000" b="19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15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flat" dir="t">
              <a:rot lat="0" lon="0" rev="20040000"/>
            </a:lightRig>
          </a:scene3d>
          <a:sp3d contourW="12700" prstMaterial="dkEdge">
            <a:bevelT w="25400" h="38100" prst="convex"/>
            <a:contourClr>
              <a:schemeClr val="phClr">
                <a:satMod val="115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100000">
              <a:schemeClr val="phClr">
                <a:tint val="80000"/>
                <a:satMod val="250000"/>
              </a:schemeClr>
            </a:gs>
            <a:gs pos="60000">
              <a:schemeClr val="phClr">
                <a:shade val="38000"/>
                <a:satMod val="175000"/>
              </a:schemeClr>
            </a:gs>
            <a:gs pos="0">
              <a:schemeClr val="phClr">
                <a:shade val="30000"/>
                <a:satMod val="175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</a:schemeClr>
              <a:schemeClr val="phClr">
                <a:tint val="96000"/>
                <a:satMod val="150000"/>
              </a:schemeClr>
            </a:duotone>
          </a:blip>
          <a:tile tx="0" ty="0" sx="80000" sy="8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1492</Words>
  <Application>WPS 演示</Application>
  <PresentationFormat>全屏显示(4:3)</PresentationFormat>
  <Paragraphs>192</Paragraphs>
  <Slides>21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7</vt:i4>
      </vt:variant>
      <vt:variant>
        <vt:lpstr>幻灯片标题</vt:lpstr>
      </vt:variant>
      <vt:variant>
        <vt:i4>21</vt:i4>
      </vt:variant>
    </vt:vector>
  </HeadingPairs>
  <TitlesOfParts>
    <vt:vector size="44" baseType="lpstr">
      <vt:lpstr>Arial</vt:lpstr>
      <vt:lpstr>宋体</vt:lpstr>
      <vt:lpstr>Wingdings</vt:lpstr>
      <vt:lpstr>Times New Roman</vt:lpstr>
      <vt:lpstr>微软雅黑 Light</vt:lpstr>
      <vt:lpstr>Georgia</vt:lpstr>
      <vt:lpstr>Trebuchet MS</vt:lpstr>
      <vt:lpstr>方正姚体</vt:lpstr>
      <vt:lpstr>Wingdings 2</vt:lpstr>
      <vt:lpstr>Georgia</vt:lpstr>
      <vt:lpstr>华文中宋</vt:lpstr>
      <vt:lpstr>微软雅黑</vt:lpstr>
      <vt:lpstr>Arial Unicode MS</vt:lpstr>
      <vt:lpstr>幼圆</vt:lpstr>
      <vt:lpstr>1_默认设计模板</vt:lpstr>
      <vt:lpstr>都市</vt:lpstr>
      <vt:lpstr>Equation.DSMT4</vt:lpstr>
      <vt:lpstr>Equation.DSMT4</vt:lpstr>
      <vt:lpstr>Equation.DSMT4</vt:lpstr>
      <vt:lpstr>Equation.DSMT4</vt:lpstr>
      <vt:lpstr>PBrush</vt:lpstr>
      <vt:lpstr>PBrush</vt:lpstr>
      <vt:lpstr>Equation.DSMT4</vt:lpstr>
      <vt:lpstr>光栅光谱仪的使用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Fan Wang</dc:creator>
  <cp:lastModifiedBy>Taki</cp:lastModifiedBy>
  <cp:revision>125</cp:revision>
  <dcterms:created xsi:type="dcterms:W3CDTF">2005-02-25T12:27:00Z</dcterms:created>
  <dcterms:modified xsi:type="dcterms:W3CDTF">2021-10-17T15:09:08Z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2052-11.1.0.10011</vt:lpwstr>
  </property>
</Properties>
</file>